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57" r:id="rId3"/>
    <p:sldId id="258" r:id="rId4"/>
    <p:sldId id="28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0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9" r:id="rId28"/>
    <p:sldId id="281" r:id="rId29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61264216972878"/>
          <c:y val="7.4548702245552684E-2"/>
          <c:w val="0.87254724409449635"/>
          <c:h val="0.74191652852603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'Incident Years'!$A$12</c:f>
              <c:strCache>
                <c:ptCount val="1"/>
                <c:pt idx="0">
                  <c:v>CARA</c:v>
                </c:pt>
              </c:strCache>
            </c:strRef>
          </c:tx>
          <c:invertIfNegative val="0"/>
          <c:cat>
            <c:strRef>
              <c:f>'Incident Years'!$B$11:$M$11</c:f>
              <c:strCache>
                <c:ptCount val="12"/>
                <c:pt idx="0">
                  <c:v>1954 or Earlier</c:v>
                </c:pt>
                <c:pt idx="1">
                  <c:v>1955-1959</c:v>
                </c:pt>
                <c:pt idx="2">
                  <c:v>1960-1964</c:v>
                </c:pt>
                <c:pt idx="3">
                  <c:v>1965-1969</c:v>
                </c:pt>
                <c:pt idx="4">
                  <c:v>1970-1974</c:v>
                </c:pt>
                <c:pt idx="5">
                  <c:v>1975-1979</c:v>
                </c:pt>
                <c:pt idx="6">
                  <c:v>1980-1984</c:v>
                </c:pt>
                <c:pt idx="7">
                  <c:v>1985-1989</c:v>
                </c:pt>
                <c:pt idx="8">
                  <c:v>1990-1994</c:v>
                </c:pt>
                <c:pt idx="9">
                  <c:v>1995-1999</c:v>
                </c:pt>
                <c:pt idx="10">
                  <c:v>2000-2002</c:v>
                </c:pt>
                <c:pt idx="11">
                  <c:v>2004-2008</c:v>
                </c:pt>
              </c:strCache>
            </c:strRef>
          </c:cat>
          <c:val>
            <c:numRef>
              <c:f>'Incident Years'!$B$12:$M$12</c:f>
              <c:numCache>
                <c:formatCode>General</c:formatCode>
                <c:ptCount val="12"/>
                <c:pt idx="0">
                  <c:v>282</c:v>
                </c:pt>
                <c:pt idx="1">
                  <c:v>325</c:v>
                </c:pt>
                <c:pt idx="2">
                  <c:v>506</c:v>
                </c:pt>
                <c:pt idx="3">
                  <c:v>609</c:v>
                </c:pt>
                <c:pt idx="4">
                  <c:v>679</c:v>
                </c:pt>
                <c:pt idx="5">
                  <c:v>585</c:v>
                </c:pt>
                <c:pt idx="6">
                  <c:v>403</c:v>
                </c:pt>
                <c:pt idx="7">
                  <c:v>189</c:v>
                </c:pt>
                <c:pt idx="8">
                  <c:v>87</c:v>
                </c:pt>
                <c:pt idx="9">
                  <c:v>64</c:v>
                </c:pt>
                <c:pt idx="10">
                  <c:v>46</c:v>
                </c:pt>
                <c:pt idx="11">
                  <c:v>60</c:v>
                </c:pt>
              </c:numCache>
            </c:numRef>
          </c:val>
        </c:ser>
        <c:ser>
          <c:idx val="1"/>
          <c:order val="1"/>
          <c:tx>
            <c:strRef>
              <c:f>'Incident Years'!$A$13</c:f>
              <c:strCache>
                <c:ptCount val="1"/>
                <c:pt idx="0">
                  <c:v>JJC</c:v>
                </c:pt>
              </c:strCache>
            </c:strRef>
          </c:tx>
          <c:invertIfNegative val="0"/>
          <c:cat>
            <c:strRef>
              <c:f>'Incident Years'!$B$11:$M$11</c:f>
              <c:strCache>
                <c:ptCount val="12"/>
                <c:pt idx="0">
                  <c:v>1954 or Earlier</c:v>
                </c:pt>
                <c:pt idx="1">
                  <c:v>1955-1959</c:v>
                </c:pt>
                <c:pt idx="2">
                  <c:v>1960-1964</c:v>
                </c:pt>
                <c:pt idx="3">
                  <c:v>1965-1969</c:v>
                </c:pt>
                <c:pt idx="4">
                  <c:v>1970-1974</c:v>
                </c:pt>
                <c:pt idx="5">
                  <c:v>1975-1979</c:v>
                </c:pt>
                <c:pt idx="6">
                  <c:v>1980-1984</c:v>
                </c:pt>
                <c:pt idx="7">
                  <c:v>1985-1989</c:v>
                </c:pt>
                <c:pt idx="8">
                  <c:v>1990-1994</c:v>
                </c:pt>
                <c:pt idx="9">
                  <c:v>1995-1999</c:v>
                </c:pt>
                <c:pt idx="10">
                  <c:v>2000-2002</c:v>
                </c:pt>
                <c:pt idx="11">
                  <c:v>2004-2008</c:v>
                </c:pt>
              </c:strCache>
            </c:strRef>
          </c:cat>
          <c:val>
            <c:numRef>
              <c:f>'Incident Years'!$B$13:$M$13</c:f>
              <c:numCache>
                <c:formatCode>General</c:formatCode>
                <c:ptCount val="12"/>
                <c:pt idx="0">
                  <c:v>325</c:v>
                </c:pt>
                <c:pt idx="1">
                  <c:v>615</c:v>
                </c:pt>
                <c:pt idx="2">
                  <c:v>1130</c:v>
                </c:pt>
                <c:pt idx="3">
                  <c:v>1405</c:v>
                </c:pt>
                <c:pt idx="4">
                  <c:v>1691</c:v>
                </c:pt>
                <c:pt idx="5">
                  <c:v>1757</c:v>
                </c:pt>
                <c:pt idx="6">
                  <c:v>1407</c:v>
                </c:pt>
                <c:pt idx="7">
                  <c:v>786</c:v>
                </c:pt>
                <c:pt idx="8">
                  <c:v>331</c:v>
                </c:pt>
                <c:pt idx="9">
                  <c:v>189</c:v>
                </c:pt>
                <c:pt idx="10">
                  <c:v>87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84064"/>
        <c:axId val="144185600"/>
      </c:barChart>
      <c:catAx>
        <c:axId val="14418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en-US"/>
          </a:p>
        </c:txPr>
        <c:crossAx val="144185600"/>
        <c:crosses val="autoZero"/>
        <c:auto val="1"/>
        <c:lblAlgn val="ctr"/>
        <c:lblOffset val="100"/>
        <c:noMultiLvlLbl val="0"/>
      </c:catAx>
      <c:valAx>
        <c:axId val="144185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1840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 i="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 i="0" baseline="0"/>
            </a:pPr>
            <a:endParaRPr lang="en-US"/>
          </a:p>
        </c:txPr>
      </c:legendEntry>
      <c:layout>
        <c:manualLayout>
          <c:xMode val="edge"/>
          <c:yMode val="edge"/>
          <c:x val="0.72919890448476554"/>
          <c:y val="7.7658417697787779E-2"/>
          <c:w val="0.21098908900049518"/>
          <c:h val="0.25067017203136982"/>
        </c:manualLayout>
      </c:layout>
      <c:overlay val="0"/>
      <c:spPr>
        <a:solidFill>
          <a:schemeClr val="bg1"/>
        </a:solidFill>
        <a:ln>
          <a:solidFill>
            <a:schemeClr val="tx2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7872F1A-4605-4A3A-ABD8-9797FB96C69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9FACF45-75A4-4268-96B4-153775236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85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78E8A-91F9-485B-8B09-1C8A302D94BD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5333BC-0AA4-4AC5-9521-30599FEE3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41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4DC7-8FB3-4FB7-B90A-090981EFF3F7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1B0-072E-4105-85FA-1A247A4DF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8F314-3974-4B35-83C4-290850336B89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8ACB-C067-4BB3-BE02-9B3AE33D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0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F2E9-0FBC-41B7-96D2-0FAA0684FA33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5633-1943-4985-8B8C-118D9F9EB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3DB4-7787-4659-AB73-99B6CB2BB6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6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4AD-B5C8-4984-8A1E-6E23770C50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8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12B3-A471-49E3-803B-9A43E79D8E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27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4591-B45F-438F-964E-0847BD340C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7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79D9-A14B-477C-9225-95E781C39F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58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17D-669A-4ED8-AAEA-01F8C568A0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55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EEF-7EC1-4922-99C3-EC901D73B1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0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FC8-562C-4DDA-BB47-81F48C23D9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95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27C6-9B5C-489F-BC4B-8B5EDF9EDAD9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9E3CC-1A04-4316-9408-9DD3EF88D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48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D343-6998-4406-ACF9-2519937FCB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ECD6-8279-4973-B142-59520F864F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653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71B8-0EFC-4336-B44F-EC1BC23EBB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3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721D-7288-4491-8414-D0194DD1B20C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874B-497E-4674-BCE7-CD94222E3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D43C-0B2C-4889-8003-4158035C7DB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A2AA-C8FC-4663-9778-FACA2BDE6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2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2829F-B48B-4EE6-A1EE-82154DF3D265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B902-CEDB-4002-8C7C-F2CB7314E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4E34-032F-46C8-8767-8896DF51F488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03E5D-006A-4787-B49D-66E777DAC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7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172A-C16E-4DAB-A634-4A1DE35C2610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5AF9-5B27-477B-BDA3-E28186B78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E61C-08E3-4BCF-8D21-895869709D9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4A6E-F84B-4B5F-993D-181A81F54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6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3436-ACE0-43A0-A049-9A6B55734789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262C-7477-4F88-AE43-31A4B9159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7D81-C67E-4F16-ABFE-512E0759B94B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A57690-491A-46EA-ACC8-E41C10ACA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D934BBC-9982-414D-AF5D-6562C2F649E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93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400" dirty="0" smtClean="0"/>
              <a:t>Module M – Background and Responses to Sexual Abuse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4400" dirty="0" smtClean="0"/>
              <a:t>Primarily for Dioceses</a:t>
            </a:r>
            <a:endParaRPr 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sz="5400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481B5812-390C-49BF-B5BD-E791931C2EC5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8600"/>
            <a:ext cx="8229600" cy="7620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Decline in Incidence</a:t>
            </a:r>
            <a:endParaRPr lang="en-US" sz="36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066800"/>
            <a:ext cx="8229600" cy="1752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The peak numbers of abuse cases precede the Gauthe scandal and actions by the Church; they match other indications of social stress on those in Catholic ministry, e.g., many resignations took place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80238" y="6294438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01A05F2D-D1F6-4447-860C-C293F3E990E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88" y="3048000"/>
            <a:ext cx="4191000" cy="187801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prstClr val="black"/>
                </a:solidFill>
                <a:latin typeface="+mn-lt"/>
                <a:cs typeface="+mn-cs"/>
              </a:rPr>
              <a:t>The 1970s is the decade of greatest incidence and also the decade of universal statutory 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048000"/>
            <a:ext cx="4092575" cy="187801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prstClr val="black"/>
                </a:solidFill>
                <a:latin typeface="+mn-lt"/>
                <a:cs typeface="+mn-cs"/>
              </a:rPr>
              <a:t>After 1985, publicity and church action increase the rate of change and numbers decline rapidly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313" y="5181600"/>
            <a:ext cx="7467600" cy="1477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i="1" dirty="0">
                <a:solidFill>
                  <a:prstClr val="black"/>
                </a:solidFill>
                <a:latin typeface="+mn-lt"/>
                <a:cs typeface="+mn-cs"/>
              </a:rPr>
              <a:t>The influence of statutory change is difficult to disaggregate from social forces and growing public understanding of domestic abuse.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Mainstream Seminary Formation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62400" cy="4754563"/>
          </a:xfr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Major Seminary Education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Diocesan </a:t>
            </a:r>
            <a:r>
              <a:rPr lang="en-US" sz="2400" dirty="0"/>
              <a:t>priests who would later abuse were </a:t>
            </a:r>
            <a:r>
              <a:rPr lang="en-US" sz="2400" dirty="0" smtClean="0"/>
              <a:t>trained predominantly in </a:t>
            </a:r>
            <a:r>
              <a:rPr lang="en-US" sz="2400" dirty="0"/>
              <a:t>major U.S. theological </a:t>
            </a:r>
            <a:r>
              <a:rPr lang="en-US" sz="2400" dirty="0" smtClean="0"/>
              <a:t>seminaries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Almost all major seminaries graduated priests who would later abuse </a:t>
            </a:r>
            <a:r>
              <a:rPr lang="en-US" sz="2400" dirty="0" smtClean="0"/>
              <a:t>minors, but the numbers varied significantly from one seminary to another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Minor Seminaries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Priests </a:t>
            </a:r>
            <a:r>
              <a:rPr lang="en-US" sz="2600" dirty="0">
                <a:solidFill>
                  <a:prstClr val="black"/>
                </a:solidFill>
              </a:rPr>
              <a:t>who began in minor seminary are not more likely to later </a:t>
            </a:r>
            <a:r>
              <a:rPr lang="en-US" sz="2600" dirty="0" smtClean="0">
                <a:solidFill>
                  <a:prstClr val="black"/>
                </a:solidFill>
              </a:rPr>
              <a:t>abuse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Seminary Program Changes</a:t>
            </a:r>
            <a:endParaRPr lang="en-US" sz="2600" b="1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</a:rPr>
              <a:t>Administrators and faculty evaluated seminary education over this period of time (1980s to the present) and introduced significant changes in programs of human 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2DAD1A6B-A837-4A80-9CB0-E66EE6E31EE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144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Sexual Abuse and Civil Authorities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3962400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Until recently few incidents of abuse by priests </a:t>
            </a:r>
            <a:r>
              <a:rPr lang="en-US" sz="3600" dirty="0"/>
              <a:t>were reported to the </a:t>
            </a:r>
            <a:r>
              <a:rPr lang="en-US" sz="3600" dirty="0" smtClean="0"/>
              <a:t>police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O</a:t>
            </a:r>
            <a:r>
              <a:rPr lang="en-US" sz="3600" dirty="0" smtClean="0"/>
              <a:t>ne-third </a:t>
            </a:r>
            <a:r>
              <a:rPr lang="en-US" sz="3600" dirty="0"/>
              <a:t>of those priests were charged with a </a:t>
            </a:r>
            <a:r>
              <a:rPr lang="en-US" sz="3600" dirty="0" smtClean="0"/>
              <a:t>crime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O</a:t>
            </a:r>
            <a:r>
              <a:rPr lang="en-US" sz="3600" dirty="0" smtClean="0"/>
              <a:t>nly </a:t>
            </a:r>
            <a:r>
              <a:rPr lang="en-US" sz="3600" dirty="0"/>
              <a:t>3% of all priests with allegations served prison </a:t>
            </a:r>
            <a:r>
              <a:rPr lang="en-US" sz="3600" dirty="0" smtClean="0"/>
              <a:t>sentences</a:t>
            </a: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42BA0B36-25F7-49BD-B55F-872DA90ECD0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229600" cy="1066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National Patterns of Accusations:</a:t>
            </a:r>
            <a:br>
              <a:rPr lang="en-US" sz="3600" b="1" dirty="0" smtClean="0"/>
            </a:br>
            <a:r>
              <a:rPr lang="en-US" sz="3600" b="1" dirty="0" smtClean="0"/>
              <a:t>Extent of the Problem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/>
              <a:t>M</a:t>
            </a:r>
            <a:r>
              <a:rPr lang="en-US" sz="2600" b="1" dirty="0" smtClean="0"/>
              <a:t>ost </a:t>
            </a:r>
            <a:r>
              <a:rPr lang="en-US" sz="2600" b="1" dirty="0"/>
              <a:t>accusations </a:t>
            </a:r>
            <a:r>
              <a:rPr lang="en-US" sz="2600" dirty="0"/>
              <a:t>of priests abusing children were </a:t>
            </a:r>
            <a:r>
              <a:rPr lang="en-US" sz="2600" b="1" dirty="0"/>
              <a:t>unknown </a:t>
            </a:r>
            <a:r>
              <a:rPr lang="en-US" sz="2600" dirty="0"/>
              <a:t>to civil authorities or church leaders before </a:t>
            </a:r>
            <a:r>
              <a:rPr lang="en-US" sz="2600" dirty="0" smtClean="0"/>
              <a:t>2002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Between </a:t>
            </a:r>
            <a:r>
              <a:rPr lang="en-US" sz="2600" dirty="0"/>
              <a:t>1950 and 1985, the total number of incidents of sexual abuse of children </a:t>
            </a:r>
            <a:r>
              <a:rPr lang="en-US" sz="2600" b="1" dirty="0"/>
              <a:t>reported</a:t>
            </a:r>
            <a:r>
              <a:rPr lang="en-US" sz="2600" dirty="0"/>
              <a:t> to Catholic dioceses was </a:t>
            </a:r>
            <a:r>
              <a:rPr lang="en-US" sz="2600" dirty="0" smtClean="0"/>
              <a:t>810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total reported (by 2010) </a:t>
            </a:r>
            <a:r>
              <a:rPr lang="en-US" sz="2600" b="1" dirty="0"/>
              <a:t>to have occurred </a:t>
            </a:r>
            <a:r>
              <a:rPr lang="en-US" sz="2600" dirty="0" smtClean="0"/>
              <a:t>between those years, 1950 and 1985, </a:t>
            </a:r>
            <a:r>
              <a:rPr lang="en-US" sz="2600" dirty="0"/>
              <a:t>exceeds 11,000  (11,719</a:t>
            </a:r>
            <a:r>
              <a:rPr lang="en-US" sz="2600" dirty="0" smtClean="0"/>
              <a:t>).  Reports came long after the abuse had occurred</a:t>
            </a:r>
            <a:r>
              <a:rPr lang="en-US" sz="2600" dirty="0" smtClean="0"/>
              <a:t>.</a:t>
            </a:r>
            <a:endParaRPr lang="en-US" sz="26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The total number of cases reported from 1950 through 2011 is 16,330.</a:t>
            </a:r>
            <a:endParaRPr lang="en-US" sz="26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98989"/>
                </a:solidFill>
              </a:rPr>
              <a:t>M</a:t>
            </a:r>
            <a:r>
              <a:rPr lang="en-US" sz="1600" dirty="0" smtClean="0">
                <a:solidFill>
                  <a:srgbClr val="898989"/>
                </a:solidFill>
              </a:rPr>
              <a:t>-</a:t>
            </a:r>
            <a:fld id="{DE41F4BF-0A43-4AB5-AE1A-1071E9A73CA8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6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Reports and Response, mid-1990s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124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600" b="1" dirty="0"/>
              <a:t>Total Reports, 1990 to 1998 = 3,754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Almost all dioceses received reports in this </a:t>
            </a:r>
            <a:r>
              <a:rPr lang="en-US" sz="2600" dirty="0" smtClean="0"/>
              <a:t>period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- 75</a:t>
            </a:r>
            <a:r>
              <a:rPr lang="en-US" sz="2600" dirty="0"/>
              <a:t>% of incidents reported by victim or attorney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- 60</a:t>
            </a:r>
            <a:r>
              <a:rPr lang="en-US" sz="2600" dirty="0"/>
              <a:t>% reported to diocese, 9% by legal filing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- 9</a:t>
            </a:r>
            <a:r>
              <a:rPr lang="en-US" sz="2600" dirty="0"/>
              <a:t>% reported within two </a:t>
            </a:r>
            <a:r>
              <a:rPr lang="en-US" sz="2600" dirty="0" smtClean="0"/>
              <a:t>years of </a:t>
            </a:r>
            <a:r>
              <a:rPr lang="en-US" sz="2600" dirty="0"/>
              <a:t>the </a:t>
            </a:r>
            <a:r>
              <a:rPr lang="en-US" sz="2600" dirty="0" smtClean="0"/>
              <a:t>incident, or less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</a:t>
            </a:r>
            <a:r>
              <a:rPr lang="en-US" sz="2600" b="1" dirty="0" smtClean="0"/>
              <a:t>50</a:t>
            </a:r>
            <a:r>
              <a:rPr lang="en-US" sz="2600" b="1" dirty="0"/>
              <a:t>% reported 20 years or more after the </a:t>
            </a:r>
            <a:r>
              <a:rPr lang="en-US" sz="2600" b="1" dirty="0" smtClean="0"/>
              <a:t>incident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FA5EEC70-C5B4-4342-9D5A-1B1BF8FB3CAA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495800"/>
            <a:ext cx="7162800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prstClr val="black"/>
                </a:solidFill>
                <a:latin typeface="+mn-lt"/>
                <a:cs typeface="+mn-cs"/>
              </a:rPr>
              <a:t>Reports of abuse are now being made by adults many of whom are represented by lawyers and who are reporting abuse that took place many years earlier.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Nature and Scope:</a:t>
            </a:r>
            <a:br>
              <a:rPr lang="en-US" sz="4000" b="1" dirty="0" smtClean="0"/>
            </a:br>
            <a:r>
              <a:rPr lang="en-US" sz="4000" b="1" dirty="0" smtClean="0"/>
              <a:t>Reports of Abuse, by Year Reported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9665511B-8950-4BAA-A867-82FA0A77A474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388" name="Content Placeholder 4" descr="Fig 1.2-300.t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51025"/>
            <a:ext cx="8458200" cy="4557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7159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Development of the Five Principles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810000" cy="51816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1985 – 1995: The issue of sexual abuse is </a:t>
            </a:r>
            <a:r>
              <a:rPr lang="en-US" sz="2400" b="1" dirty="0" smtClean="0"/>
              <a:t>discussed annually </a:t>
            </a:r>
            <a:r>
              <a:rPr lang="en-US" sz="2400" dirty="0" smtClean="0"/>
              <a:t>at meetings of the bishops; expert presentations given</a:t>
            </a:r>
          </a:p>
          <a:p>
            <a:pPr eaLnBrk="1" hangingPunct="1"/>
            <a:r>
              <a:rPr lang="en-US" sz="2400" dirty="0" smtClean="0"/>
              <a:t>Leadership from Cardinal </a:t>
            </a:r>
            <a:r>
              <a:rPr lang="en-US" sz="2400" dirty="0" err="1" smtClean="0"/>
              <a:t>Bernardin</a:t>
            </a:r>
            <a:r>
              <a:rPr lang="en-US" sz="2400" dirty="0" smtClean="0"/>
              <a:t>, Archdiocese of Chicago, importance of lay </a:t>
            </a:r>
            <a:r>
              <a:rPr lang="en-US" sz="2400" b="1" dirty="0" smtClean="0"/>
              <a:t>review boards </a:t>
            </a:r>
            <a:r>
              <a:rPr lang="en-US" sz="2400" dirty="0" smtClean="0"/>
              <a:t>stressed</a:t>
            </a:r>
          </a:p>
          <a:p>
            <a:pPr eaLnBrk="1" hangingPunct="1"/>
            <a:r>
              <a:rPr lang="en-US" sz="2400" dirty="0" smtClean="0"/>
              <a:t>Work of the Ad Hoc Committee resulted in  </a:t>
            </a:r>
            <a:r>
              <a:rPr lang="en-US" sz="2400" b="1" dirty="0" smtClean="0"/>
              <a:t>publication of </a:t>
            </a:r>
            <a:r>
              <a:rPr lang="en-US" sz="2400" b="1" i="1" dirty="0" smtClean="0"/>
              <a:t>Restoring Trust </a:t>
            </a:r>
            <a:r>
              <a:rPr lang="en-US" sz="2400" dirty="0" smtClean="0"/>
              <a:t>and other changes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219200"/>
            <a:ext cx="4495800" cy="51054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Use of </a:t>
            </a:r>
            <a:r>
              <a:rPr lang="en-US" sz="2400" b="1" dirty="0" smtClean="0">
                <a:solidFill>
                  <a:srgbClr val="000000"/>
                </a:solidFill>
              </a:rPr>
              <a:t>treatment continues</a:t>
            </a:r>
            <a:r>
              <a:rPr lang="en-US" sz="2400" dirty="0" smtClean="0">
                <a:solidFill>
                  <a:srgbClr val="000000"/>
                </a:solidFill>
              </a:rPr>
              <a:t>, with extensive communication with treatment centers (surveys of treatment centers; reports to dioceses on priests referred for treatment provided)</a:t>
            </a:r>
          </a:p>
          <a:p>
            <a:pPr eaLnBrk="1" hangingPunct="1"/>
            <a:r>
              <a:rPr lang="en-US" sz="2400" b="1" dirty="0" smtClean="0">
                <a:solidFill>
                  <a:srgbClr val="000000"/>
                </a:solidFill>
              </a:rPr>
              <a:t>Growing advocacy for victims </a:t>
            </a:r>
            <a:r>
              <a:rPr lang="en-US" sz="2400" dirty="0" smtClean="0">
                <a:solidFill>
                  <a:srgbClr val="000000"/>
                </a:solidFill>
              </a:rPr>
              <a:t>from organized groups of those who had been abused; included priests who had been abused</a:t>
            </a:r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Most dioceses had </a:t>
            </a:r>
            <a:r>
              <a:rPr lang="en-US" sz="2400" b="1" dirty="0" smtClean="0">
                <a:solidFill>
                  <a:srgbClr val="000000"/>
                </a:solidFill>
              </a:rPr>
              <a:t>codified the Five Principles </a:t>
            </a:r>
            <a:r>
              <a:rPr lang="en-US" sz="2400" dirty="0" smtClean="0">
                <a:solidFill>
                  <a:srgbClr val="000000"/>
                </a:solidFill>
              </a:rPr>
              <a:t>by mid-1990s; about 50% had review boards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A1D5D63B-5E84-4D4F-AE9B-ADC9D53AF2FC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0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“Five Principles” Adopted by the Bishops’ Conference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idx="1"/>
          </p:nvPr>
        </p:nvSpPr>
        <p:spPr>
          <a:xfrm>
            <a:off x="339725" y="990600"/>
            <a:ext cx="8461375" cy="55102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/>
              <a:t>“Five Principles” to Guide the Response of Bishops  (1992)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(1)	Respond </a:t>
            </a:r>
            <a:r>
              <a:rPr lang="en-US" sz="2200" dirty="0"/>
              <a:t>promptly to all allegations of abuse where there is reasonable belief that abuse has occurred</a:t>
            </a:r>
            <a:r>
              <a:rPr lang="en-US" sz="2200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2)	If </a:t>
            </a:r>
            <a:r>
              <a:rPr lang="en-US" sz="2200" dirty="0"/>
              <a:t>such an allegation is supported by sufficient evidence, relieve the alleged offender promptly of his ministerial duties and refer him for appropriate medical evaluation and intervention</a:t>
            </a:r>
            <a:r>
              <a:rPr lang="en-US" sz="2200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3)	Comply </a:t>
            </a:r>
            <a:r>
              <a:rPr lang="en-US" sz="2200" dirty="0"/>
              <a:t>with the obligations of civil law regarding reporting of the incident and cooperating with the investigation</a:t>
            </a:r>
            <a:r>
              <a:rPr lang="en-US" sz="2200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4)	Reach </a:t>
            </a:r>
            <a:r>
              <a:rPr lang="en-US" sz="2200" dirty="0"/>
              <a:t>out to the victims and their families and communicate sincere commitment to their spiritual and emotional well-being; </a:t>
            </a:r>
            <a:r>
              <a:rPr lang="en-US" sz="2200" dirty="0" smtClean="0"/>
              <a:t>and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5)	Within </a:t>
            </a:r>
            <a:r>
              <a:rPr lang="en-US" sz="2200" dirty="0"/>
              <a:t>the confines of respect for privacy of the individuals involved, deal as openly as possible with the members of the </a:t>
            </a:r>
            <a:r>
              <a:rPr lang="en-US" sz="2200" dirty="0" smtClean="0"/>
              <a:t>community</a:t>
            </a:r>
            <a:endParaRPr lang="en-US" sz="2200" dirty="0"/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6BDD3A46-3DD3-4439-99A3-A1CEE92A46CA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Problems with the </a:t>
            </a:r>
            <a:r>
              <a:rPr lang="en-US" sz="3600" b="1" dirty="0" smtClean="0"/>
              <a:t>Implementation</a:t>
            </a:r>
            <a:br>
              <a:rPr lang="en-US" sz="3600" b="1" dirty="0" smtClean="0"/>
            </a:br>
            <a:r>
              <a:rPr lang="en-US" sz="3600" b="1" dirty="0" smtClean="0"/>
              <a:t>of </a:t>
            </a:r>
            <a:r>
              <a:rPr lang="en-US" sz="3600" b="1" dirty="0"/>
              <a:t>the Five Principles, 1990 - 2002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Diocesan leaders in many instances failed to meet with victims </a:t>
            </a:r>
            <a:r>
              <a:rPr lang="en-US" dirty="0" smtClean="0"/>
              <a:t>directly</a:t>
            </a:r>
            <a:endParaRPr lang="en-US" sz="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Reports </a:t>
            </a:r>
            <a:r>
              <a:rPr lang="en-US" dirty="0"/>
              <a:t>from family members did not result in any follow-up from the </a:t>
            </a:r>
            <a:r>
              <a:rPr lang="en-US" dirty="0" smtClean="0"/>
              <a:t>diocese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Priests </a:t>
            </a:r>
            <a:r>
              <a:rPr lang="en-US" dirty="0"/>
              <a:t>were sent for treatment, then returned to service; parishes were not notified of the history of </a:t>
            </a:r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Communication </a:t>
            </a:r>
            <a:r>
              <a:rPr lang="en-US" dirty="0" smtClean="0"/>
              <a:t>took place with </a:t>
            </a:r>
            <a:r>
              <a:rPr lang="en-US" dirty="0"/>
              <a:t>civil authorities only in the most severe cases of repeated abuse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Diocesan </a:t>
            </a:r>
            <a:r>
              <a:rPr lang="en-US" dirty="0"/>
              <a:t>leaders </a:t>
            </a:r>
            <a:r>
              <a:rPr lang="en-US" dirty="0" smtClean="0"/>
              <a:t>who gave </a:t>
            </a:r>
            <a:r>
              <a:rPr lang="en-US" dirty="0"/>
              <a:t>testimony under oath in civil cases denied the substance of the Five Principles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Focus was on outcomes for priests, but lacked recognition </a:t>
            </a:r>
            <a:r>
              <a:rPr lang="en-US" dirty="0"/>
              <a:t>of responsibility for harm to </a:t>
            </a:r>
            <a:r>
              <a:rPr lang="en-US" dirty="0" smtClean="0"/>
              <a:t>victims</a:t>
            </a:r>
            <a:endParaRPr lang="en-US" dirty="0"/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42DBF651-8BFA-4AA1-ACCC-D88040C75F7A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Diocesan Practices Changed Slowly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593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Diocesan failures </a:t>
            </a:r>
            <a:r>
              <a:rPr lang="en-US" dirty="0" smtClean="0"/>
              <a:t>during </a:t>
            </a:r>
            <a:r>
              <a:rPr lang="en-US" dirty="0"/>
              <a:t>the pre-2002 period </a:t>
            </a:r>
            <a:r>
              <a:rPr lang="en-US" dirty="0" smtClean="0"/>
              <a:t>anticipated </a:t>
            </a:r>
            <a:r>
              <a:rPr lang="en-US" dirty="0"/>
              <a:t>(</a:t>
            </a:r>
            <a:r>
              <a:rPr lang="en-US" dirty="0" smtClean="0"/>
              <a:t>predicted) </a:t>
            </a:r>
            <a:r>
              <a:rPr lang="en-US" dirty="0"/>
              <a:t>the confusion and lapses of the post-2002 period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Lack of full implementation </a:t>
            </a:r>
            <a:r>
              <a:rPr lang="en-US" dirty="0"/>
              <a:t>of the Five Principles in the </a:t>
            </a:r>
            <a:r>
              <a:rPr lang="en-US" dirty="0" smtClean="0"/>
              <a:t>mid-1990s led </a:t>
            </a:r>
            <a:r>
              <a:rPr lang="en-US" dirty="0"/>
              <a:t>to a reluctance to be transparent about the actions taken in response to reports of abuse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Lack of understanding </a:t>
            </a:r>
            <a:r>
              <a:rPr lang="en-US" dirty="0"/>
              <a:t>of the timing of abuse incidents (in the 1960s </a:t>
            </a:r>
            <a:r>
              <a:rPr lang="en-US" dirty="0" smtClean="0"/>
              <a:t>and </a:t>
            </a:r>
            <a:r>
              <a:rPr lang="en-US" dirty="0"/>
              <a:t>1970s) and reports of abuse (in the 1990s) </a:t>
            </a:r>
            <a:r>
              <a:rPr lang="en-US" dirty="0" smtClean="0"/>
              <a:t>complicated </a:t>
            </a:r>
            <a:r>
              <a:rPr lang="en-US" dirty="0"/>
              <a:t>diocesan explanations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Understanding of the harm </a:t>
            </a:r>
            <a:r>
              <a:rPr lang="en-US" dirty="0"/>
              <a:t>of abuse has come slowly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Change in practices </a:t>
            </a:r>
            <a:r>
              <a:rPr lang="en-US" dirty="0"/>
              <a:t>has come slowly; delay was pronounced in  large and influential dioceses</a:t>
            </a: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F31B3BC7-F950-4C27-BDDB-715145E9D406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886200"/>
          </a:xfr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Background and Responses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to Sexual Abuse of Minors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by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Catholic Priests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 the United States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64A057FE-1B08-4D75-B1F5-8F92D3CBD614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Understanding of Sexual Abuse</a:t>
            </a:r>
            <a:br>
              <a:rPr lang="en-US" sz="4000" b="1" dirty="0" smtClean="0"/>
            </a:br>
            <a:r>
              <a:rPr lang="en-US" sz="4000" b="1" dirty="0" smtClean="0"/>
              <a:t>by Church Leaders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754563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By 1985 bishops </a:t>
            </a:r>
            <a:r>
              <a:rPr lang="en-US" dirty="0" smtClean="0"/>
              <a:t>knew that sexual abuse of minors by priests was a problem, but they </a:t>
            </a:r>
            <a:r>
              <a:rPr lang="en-US" b="1" dirty="0" smtClean="0"/>
              <a:t>did not understand the scope </a:t>
            </a:r>
            <a:r>
              <a:rPr lang="en-US" dirty="0" smtClean="0"/>
              <a:t>of it nor the impact on victims; 810 cases had been reported to dioceses by 1985, so the problem did not appear to be as widespread and sizeable as it was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vast majority of cases were reported after 1995</a:t>
            </a:r>
            <a:r>
              <a:rPr lang="en-US" dirty="0" smtClean="0"/>
              <a:t>, and a third in the year 2002 alone; only after 2002 did most bishops become fully aware of the scale and scope of the problem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325CCF6A-9DB0-42F5-9C09-8F188EF489FA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Church and Seminary </a:t>
            </a:r>
            <a:r>
              <a:rPr lang="en-US" sz="4000" b="1" dirty="0" smtClean="0"/>
              <a:t>Responses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038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U</a:t>
            </a:r>
            <a:r>
              <a:rPr lang="en-US" sz="3600" dirty="0" smtClean="0"/>
              <a:t>ntil </a:t>
            </a:r>
            <a:r>
              <a:rPr lang="en-US" sz="3600" b="1" dirty="0"/>
              <a:t>1992 church documents generally did not reflect </a:t>
            </a:r>
            <a:r>
              <a:rPr lang="en-US" sz="3600" dirty="0"/>
              <a:t>the necessity of revising seminary formation to deal with reports of </a:t>
            </a:r>
            <a:r>
              <a:rPr lang="en-US" sz="3600" b="1" dirty="0"/>
              <a:t>abusive sexual behavior by </a:t>
            </a:r>
            <a:r>
              <a:rPr lang="en-US" sz="3600" b="1" dirty="0" smtClean="0"/>
              <a:t>priests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Nonetheless, </a:t>
            </a:r>
            <a:r>
              <a:rPr lang="en-US" sz="3600" b="1" dirty="0" smtClean="0"/>
              <a:t>seminaries </a:t>
            </a:r>
            <a:r>
              <a:rPr lang="en-US" sz="3600" dirty="0" smtClean="0"/>
              <a:t>recognized the need for change and</a:t>
            </a:r>
            <a:r>
              <a:rPr lang="en-US" sz="3600" b="1" dirty="0" smtClean="0"/>
              <a:t> began to </a:t>
            </a:r>
            <a:r>
              <a:rPr lang="en-US" sz="3600" b="1" dirty="0"/>
              <a:t>modify </a:t>
            </a:r>
            <a:r>
              <a:rPr lang="en-US" sz="3600" b="1" dirty="0" smtClean="0"/>
              <a:t>formation programs substantially by </a:t>
            </a:r>
            <a:r>
              <a:rPr lang="en-US" sz="3600" b="1" dirty="0"/>
              <a:t>the late </a:t>
            </a:r>
            <a:r>
              <a:rPr lang="en-US" sz="3600" b="1" dirty="0" smtClean="0"/>
              <a:t>1980s</a:t>
            </a:r>
            <a:endParaRPr lang="en-US" sz="3600" b="1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CFD21247-687F-40CD-B06A-6F7B6ECB0F46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Some Key Findings - 1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962400"/>
          </a:xfrm>
        </p:spPr>
        <p:txBody>
          <a:bodyPr rtlCol="0">
            <a:noAutofit/>
          </a:bodyPr>
          <a:lstStyle/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8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Priests with intimacy deficits and an absence of close personal relationships before and during seminary were more likely to abuse minors</a:t>
            </a:r>
          </a:p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Low self-esteem and social isolation are associated with child sexual abuse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6E7DC7E8-54C9-43B4-BE70-C3664274858E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Some Key Findings - 2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 rtlCol="0">
            <a:noAutofit/>
          </a:bodyPr>
          <a:lstStyle/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8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Abusive priests commonly created opportunities to be alone with minors, for example, in their rectory, during retreats and/or while on camping trips or travelling </a:t>
            </a:r>
          </a:p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These priests often integrated themselves into the families of victims and then sought occasions to be alone with the children or with one child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BF52D548-1241-47A8-9028-5EA0921CC008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Some Key Findings - 3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696200" cy="4724400"/>
          </a:xfrm>
        </p:spPr>
        <p:txBody>
          <a:bodyPr rtlCol="0">
            <a:noAutofit/>
          </a:bodyPr>
          <a:lstStyle/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8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solidFill>
                  <a:srgbClr val="000000"/>
                </a:solidFill>
              </a:rPr>
              <a:t>No single “cause” </a:t>
            </a:r>
            <a:r>
              <a:rPr lang="en-US" sz="3200" kern="0" dirty="0" smtClean="0">
                <a:solidFill>
                  <a:srgbClr val="000000"/>
                </a:solidFill>
              </a:rPr>
              <a:t>of sexual abuse of minors by Catholic priests has been identified as a result of the John Jay research</a:t>
            </a:r>
          </a:p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24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Nonetheless, when individual </a:t>
            </a:r>
            <a:r>
              <a:rPr lang="en-US" sz="3200" kern="0" dirty="0">
                <a:solidFill>
                  <a:srgbClr val="000000"/>
                </a:solidFill>
              </a:rPr>
              <a:t>priests </a:t>
            </a:r>
            <a:r>
              <a:rPr lang="en-US" sz="3200" kern="0" dirty="0" smtClean="0">
                <a:solidFill>
                  <a:srgbClr val="000000"/>
                </a:solidFill>
              </a:rPr>
              <a:t>abused minors, many organizational, psychological, and situational factors contributed to their susceptibility</a:t>
            </a:r>
            <a:endParaRPr lang="en-US" sz="3200" kern="0" dirty="0">
              <a:solidFill>
                <a:srgbClr val="000000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DFEE1C69-35E2-4409-B49A-9F58115FE06A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Discussion Questions, 1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reflections do you have about clerical sexual abuse in recent years?</a:t>
            </a:r>
          </a:p>
          <a:p>
            <a:r>
              <a:rPr lang="en-US" sz="2800" dirty="0"/>
              <a:t>What are some of the major concerns </a:t>
            </a:r>
            <a:r>
              <a:rPr lang="en-US" sz="2800" dirty="0" smtClean="0"/>
              <a:t>you have about the </a:t>
            </a:r>
            <a:r>
              <a:rPr lang="en-US" sz="2800" dirty="0"/>
              <a:t>implications of sexual abuse at the diocesan level?</a:t>
            </a:r>
          </a:p>
          <a:p>
            <a:r>
              <a:rPr lang="en-US" sz="2800" dirty="0"/>
              <a:t>How can dioceses improve implementation of “The Five Principles”?</a:t>
            </a:r>
          </a:p>
          <a:p>
            <a:r>
              <a:rPr lang="en-US" sz="2800" dirty="0"/>
              <a:t>How can the response by those who must be accountable for preventing sexual abuse be improved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What more needs to be done to ensure continued progress in understanding and acting on the problem of clerical sexual abuse?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DB37EB8E-0F4F-491C-9BEA-E7F2FC979D2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Discussion Questions, 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343400"/>
          </a:xfrm>
        </p:spPr>
        <p:txBody>
          <a:bodyPr/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What lessons can be learned from the changes in patterns of abuse over time?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What precautions should be taken into account by dioceses when assessing possible “causes” or risk factors involved in sexual abuse?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What situational safeguards might be put in place to help prevent sexual abuse?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What other preventative measures are needed in the future</a:t>
            </a:r>
            <a:r>
              <a:rPr lang="en-US" sz="2800" dirty="0" smtClean="0">
                <a:solidFill>
                  <a:prstClr val="black"/>
                </a:solidFill>
              </a:rPr>
              <a:t>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562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Link to USCCB – 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http://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www.usccb.org/issues-and-action/child-and-youth-protection/charter.cfm</a:t>
            </a:r>
            <a:endParaRPr lang="en-US" sz="2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1480" y="633204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M-26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613679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M-27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prstClr val="black">
                    <a:tint val="75000"/>
                  </a:prstClr>
                </a:solidFill>
              </a:rPr>
              <a:t>M</a:t>
            </a:r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*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two reports are based on data supplied by 97 percent of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U.S. archdioceses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and dioceses on all clergy accused of sexual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abuse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21232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Timeframes of First Abuse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</a:t>
            </a:r>
            <a:r>
              <a:rPr lang="en-US" dirty="0"/>
              <a:t>priest abusers were </a:t>
            </a:r>
            <a:r>
              <a:rPr lang="en-US" b="1" dirty="0"/>
              <a:t>in seminary before the 1960s</a:t>
            </a:r>
            <a:r>
              <a:rPr lang="en-US" dirty="0"/>
              <a:t>, but </a:t>
            </a:r>
            <a:r>
              <a:rPr lang="en-US" b="1" dirty="0"/>
              <a:t>offended after the </a:t>
            </a:r>
            <a:r>
              <a:rPr lang="en-US" b="1" dirty="0" smtClean="0"/>
              <a:t>1960s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mong priests </a:t>
            </a:r>
            <a:r>
              <a:rPr lang="en-US" dirty="0"/>
              <a:t>who engaged in abusive </a:t>
            </a:r>
            <a:r>
              <a:rPr lang="en-US" dirty="0" smtClean="0"/>
              <a:t>behavior, </a:t>
            </a:r>
            <a:r>
              <a:rPr lang="en-US" dirty="0"/>
              <a:t>the more recently </a:t>
            </a:r>
            <a:r>
              <a:rPr lang="en-US" dirty="0" smtClean="0"/>
              <a:t>they were ordained the </a:t>
            </a:r>
            <a:r>
              <a:rPr lang="en-US" b="1" dirty="0" smtClean="0"/>
              <a:t>more </a:t>
            </a:r>
            <a:r>
              <a:rPr lang="en-US" b="1" dirty="0"/>
              <a:t>quickly after </a:t>
            </a:r>
            <a:r>
              <a:rPr lang="en-US" b="1" dirty="0" smtClean="0"/>
              <a:t>ordination</a:t>
            </a:r>
            <a:r>
              <a:rPr lang="en-US" dirty="0" smtClean="0"/>
              <a:t> did they abuse</a:t>
            </a:r>
            <a:endParaRPr lang="en-US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5EC90BEA-1815-4246-8109-5791FCCE929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44563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Historical Changes in Abusers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313"/>
            <a:ext cx="8305800" cy="460216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</a:t>
            </a:r>
            <a:r>
              <a:rPr lang="en-US" sz="2800" u="sng" dirty="0" smtClean="0"/>
              <a:t>Year of</a:t>
            </a:r>
            <a:r>
              <a:rPr lang="en-US" sz="2800" dirty="0" smtClean="0"/>
              <a:t>          </a:t>
            </a:r>
            <a:r>
              <a:rPr lang="en-US" sz="2800" u="sng" dirty="0" smtClean="0"/>
              <a:t>% of All</a:t>
            </a:r>
            <a:r>
              <a:rPr lang="en-US" sz="2800" dirty="0" smtClean="0"/>
              <a:t>  </a:t>
            </a: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u="sng" dirty="0" smtClean="0"/>
              <a:t>Average Age</a:t>
            </a:r>
            <a:r>
              <a:rPr lang="en-US" sz="2800" dirty="0"/>
              <a:t>	</a:t>
            </a:r>
            <a:r>
              <a:rPr lang="en-US" sz="2800" dirty="0" smtClean="0"/>
              <a:t>     </a:t>
            </a:r>
            <a:r>
              <a:rPr lang="en-US" sz="2800" u="sng" dirty="0" smtClean="0"/>
              <a:t>Average Time</a:t>
            </a:r>
            <a:endParaRPr lang="en-US" sz="2800" u="sng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/>
              <a:t>Ordination</a:t>
            </a:r>
            <a:r>
              <a:rPr lang="en-US" sz="2800" dirty="0"/>
              <a:t>	  </a:t>
            </a:r>
            <a:r>
              <a:rPr lang="en-US" sz="2800" u="sng" dirty="0" smtClean="0"/>
              <a:t>Abusers</a:t>
            </a:r>
            <a:r>
              <a:rPr lang="en-US" sz="2800" dirty="0" smtClean="0"/>
              <a:t>     </a:t>
            </a:r>
            <a:r>
              <a:rPr lang="en-US" sz="2800" u="sng" dirty="0" smtClean="0"/>
              <a:t>at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</a:t>
            </a:r>
            <a:r>
              <a:rPr lang="en-US" sz="2800" u="sng" dirty="0"/>
              <a:t>Incident</a:t>
            </a:r>
            <a:r>
              <a:rPr lang="en-US" sz="2800" dirty="0"/>
              <a:t>    </a:t>
            </a:r>
            <a:r>
              <a:rPr lang="en-US" sz="2800" dirty="0" smtClean="0"/>
              <a:t>  </a:t>
            </a:r>
            <a:r>
              <a:rPr lang="en-US" sz="2800" u="sng" dirty="0" smtClean="0"/>
              <a:t>to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Abuse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    	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1940s		    40</a:t>
            </a:r>
            <a:r>
              <a:rPr lang="en-US" sz="2800" dirty="0"/>
              <a:t>%</a:t>
            </a:r>
            <a:r>
              <a:rPr lang="en-US" sz="2800" dirty="0" smtClean="0"/>
              <a:t>    	        44	</a:t>
            </a:r>
            <a:r>
              <a:rPr lang="en-US" sz="2800" dirty="0"/>
              <a:t> </a:t>
            </a:r>
            <a:r>
              <a:rPr lang="en-US" sz="2800" dirty="0" smtClean="0"/>
              <a:t>         17 years</a:t>
            </a: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1950s	    	    	       	        39        </a:t>
            </a:r>
            <a:r>
              <a:rPr lang="en-US" dirty="0" smtClean="0"/>
              <a:t>	</a:t>
            </a:r>
            <a:r>
              <a:rPr lang="en-US" sz="2800" dirty="0" smtClean="0"/>
              <a:t>          12 years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1960s		    25%	        35	            8 years</a:t>
            </a: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1970s		    20%	        33		 5 years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1980s		    10%	        35		 3 years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sp>
        <p:nvSpPr>
          <p:cNvPr id="4" name="Left Brace 3"/>
          <p:cNvSpPr/>
          <p:nvPr/>
        </p:nvSpPr>
        <p:spPr>
          <a:xfrm rot="10800000">
            <a:off x="1841500" y="3200400"/>
            <a:ext cx="538163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28F4E41F-0B58-400E-A224-1ECBE5180EB9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Rise and Fall of Abuse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Total credible accusations through 2010 is 14,076 (</a:t>
            </a:r>
            <a:r>
              <a:rPr lang="en-US" sz="2800" b="1" dirty="0" smtClean="0"/>
              <a:t>14,670 by 2011</a:t>
            </a:r>
            <a:r>
              <a:rPr lang="en-US" sz="2800" dirty="0" smtClean="0"/>
              <a:t>; </a:t>
            </a:r>
            <a:r>
              <a:rPr lang="en-US" sz="2800" dirty="0"/>
              <a:t>of </a:t>
            </a:r>
            <a:r>
              <a:rPr lang="en-US" sz="2800" dirty="0" smtClean="0"/>
              <a:t>the additional 594, a total of 23 were accusations of abuse happening in 2011, 21 </a:t>
            </a:r>
            <a:r>
              <a:rPr lang="en-US" sz="2800" dirty="0"/>
              <a:t>of whom were </a:t>
            </a:r>
            <a:r>
              <a:rPr lang="en-US" sz="2800" dirty="0" smtClean="0"/>
              <a:t>made against diocesan priests and 2 against religious priests)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</a:t>
            </a:r>
            <a:r>
              <a:rPr lang="en-US" sz="2800" dirty="0" smtClean="0"/>
              <a:t>lthough </a:t>
            </a:r>
            <a:r>
              <a:rPr lang="en-US" sz="2800" dirty="0"/>
              <a:t>widely believed to be a significant ongoing problem, </a:t>
            </a:r>
            <a:r>
              <a:rPr lang="en-US" sz="2800" b="1" dirty="0"/>
              <a:t>most abuse occurred between 1960 and </a:t>
            </a:r>
            <a:r>
              <a:rPr lang="en-US" sz="2800" b="1" dirty="0" smtClean="0"/>
              <a:t>1984 (90.5%)</a:t>
            </a:r>
            <a:r>
              <a:rPr lang="en-US" sz="2800" dirty="0" smtClean="0"/>
              <a:t>; </a:t>
            </a:r>
            <a:r>
              <a:rPr lang="en-US" sz="2800" dirty="0"/>
              <a:t>after that year the numbers dropped substantially and remain </a:t>
            </a:r>
            <a:r>
              <a:rPr lang="en-US" sz="2800" dirty="0" smtClean="0"/>
              <a:t>low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From 1985 to the present the proportion is 9.5%</a:t>
            </a:r>
            <a:endParaRPr lang="en-US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5846633A-6998-4476-AA49-68FE7109D24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National Patterns of Social Change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80425" cy="838200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600" smtClean="0"/>
              <a:t>During the period under study, the U. S. experienced significant and widespread social change that encompassed: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1A3CE074-6411-473D-8AD6-B44CC8CB3C2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788" y="2584450"/>
            <a:ext cx="4191000" cy="354012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Steady </a:t>
            </a: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increases</a:t>
            </a:r>
            <a:r>
              <a:rPr lang="en-US" sz="2400" dirty="0">
                <a:solidFill>
                  <a:srgbClr val="C0504D"/>
                </a:solidFill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in attitudes and behaviors associated with </a:t>
            </a: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increased individualism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between the 1960s and the 1980s – resulting in positive increases on creativity and productivity, and negative results associated with deviance and harm to others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8375" y="2584450"/>
            <a:ext cx="4114800" cy="3563938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A sharp reaction in the 1980s and 1990s to increases in crime and an </a:t>
            </a: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increased understanding of the harms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of teenage parenthood, domestic violence, and abuse of children, followed by decreases in these behaviors</a:t>
            </a:r>
          </a:p>
          <a:p>
            <a:pPr marL="0" lvl="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17625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Distribution of Abuse – Incidence</a:t>
            </a:r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7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(Count of abuse incidents, JJC &amp; CARA, 1950-2002, 2004-2008)</a:t>
            </a:r>
            <a:endParaRPr lang="en-US" sz="27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" y="1752600"/>
          <a:ext cx="876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F11D1179-8A86-4FB2-8FF9-D1458DF21DFA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Priests Who Have Allegations</a:t>
            </a:r>
            <a:br>
              <a:rPr lang="en-US" sz="3600" b="1" dirty="0" smtClean="0"/>
            </a:br>
            <a:r>
              <a:rPr lang="en-US" sz="3600" b="1" dirty="0" smtClean="0"/>
              <a:t>of Sexual Abuse </a:t>
            </a:r>
            <a:r>
              <a:rPr lang="en-US" sz="3600" b="1" dirty="0"/>
              <a:t>a</a:t>
            </a:r>
            <a:r>
              <a:rPr lang="en-US" sz="3600" b="1" dirty="0" smtClean="0"/>
              <a:t>gainst Them</a:t>
            </a:r>
            <a:endParaRPr lang="en-US" sz="3600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marL="457200" indent="-457200" eaLnBrk="1" hangingPunct="1"/>
            <a:r>
              <a:rPr lang="en-US" b="1" smtClean="0"/>
              <a:t>The majority of priests with allegations of abuse</a:t>
            </a:r>
            <a:r>
              <a:rPr lang="en-US" smtClean="0"/>
              <a:t> from 1950-2002 </a:t>
            </a:r>
            <a:r>
              <a:rPr lang="en-US" b="1" smtClean="0"/>
              <a:t>were ordained between the 1950s and 1970s</a:t>
            </a:r>
          </a:p>
          <a:p>
            <a:pPr marL="457200" indent="-457200" eaLnBrk="1" hangingPunct="1"/>
            <a:r>
              <a:rPr lang="en-US" smtClean="0"/>
              <a:t>The majority of those with allegations against them are </a:t>
            </a:r>
            <a:r>
              <a:rPr lang="en-US" b="1" smtClean="0"/>
              <a:t>diocesan</a:t>
            </a:r>
            <a:r>
              <a:rPr lang="en-US" smtClean="0"/>
              <a:t> </a:t>
            </a:r>
            <a:r>
              <a:rPr lang="en-US" b="1" smtClean="0"/>
              <a:t>priests</a:t>
            </a:r>
          </a:p>
          <a:p>
            <a:pPr marL="457200" indent="-457200" eaLnBrk="1" hangingPunct="1"/>
            <a:r>
              <a:rPr lang="en-US" b="1" smtClean="0"/>
              <a:t>Religious priests have slightly more than half as many allegations</a:t>
            </a:r>
            <a:r>
              <a:rPr lang="en-US" smtClean="0"/>
              <a:t>; fewer religious have multiple allegations or “severe” offenses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M-</a:t>
            </a:r>
            <a:fld id="{BA75A01F-9B07-408A-8149-4465C4AE0D96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 xsi:nil="true"/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2014-04-08T04:00:00+00:00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1664C734-0D0F-4639-A5AE-498F2CD88E6D}"/>
</file>

<file path=customXml/itemProps2.xml><?xml version="1.0" encoding="utf-8"?>
<ds:datastoreItem xmlns:ds="http://schemas.openxmlformats.org/officeDocument/2006/customXml" ds:itemID="{39689887-3710-4A4F-AA5C-DEF76EC560C8}"/>
</file>

<file path=customXml/itemProps3.xml><?xml version="1.0" encoding="utf-8"?>
<ds:datastoreItem xmlns:ds="http://schemas.openxmlformats.org/officeDocument/2006/customXml" ds:itemID="{A6336EDD-FCB6-48DC-A945-0B5CEFC76BB2}"/>
</file>

<file path=customXml/itemProps4.xml><?xml version="1.0" encoding="utf-8"?>
<ds:datastoreItem xmlns:ds="http://schemas.openxmlformats.org/officeDocument/2006/customXml" ds:itemID="{553D20F5-02E9-4650-A752-BB964D780527}"/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1675</Words>
  <Application>Microsoft Office PowerPoint</Application>
  <PresentationFormat>On-screen Show (4:3)</PresentationFormat>
  <Paragraphs>180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1_Office Theme</vt:lpstr>
      <vt:lpstr>PowerPoint Presentation</vt:lpstr>
      <vt:lpstr>Background and Responses to Sexual Abuse of Minors by Catholic Priests in the United States</vt:lpstr>
      <vt:lpstr>Main Sources of Data</vt:lpstr>
      <vt:lpstr>Timeframes of First Abuse</vt:lpstr>
      <vt:lpstr>Historical Changes in Abusers</vt:lpstr>
      <vt:lpstr>The Rise and Fall of Abuse</vt:lpstr>
      <vt:lpstr>National Patterns of Social Change</vt:lpstr>
      <vt:lpstr>Distribution of Abuse – Incidence (Count of abuse incidents, JJC &amp; CARA, 1950-2002, 2004-2008)</vt:lpstr>
      <vt:lpstr>Priests Who Have Allegations of Sexual Abuse against Them</vt:lpstr>
      <vt:lpstr>Decline in Incidence</vt:lpstr>
      <vt:lpstr>Mainstream Seminary Formation</vt:lpstr>
      <vt:lpstr>Sexual Abuse and Civil Authorities</vt:lpstr>
      <vt:lpstr>National Patterns of Accusations: Extent of the Problem</vt:lpstr>
      <vt:lpstr> Reports and Response, mid-1990s </vt:lpstr>
      <vt:lpstr> Nature and Scope: Reports of Abuse, by Year Reported </vt:lpstr>
      <vt:lpstr> Development of the Five Principles </vt:lpstr>
      <vt:lpstr>“Five Principles” Adopted by the Bishops’ Conference</vt:lpstr>
      <vt:lpstr>Problems with the Implementation of the Five Principles, 1990 - 2002</vt:lpstr>
      <vt:lpstr> Diocesan Practices Changed Slowly </vt:lpstr>
      <vt:lpstr> Understanding of Sexual Abuse by Church Leaders </vt:lpstr>
      <vt:lpstr>Church and Seminary Responses</vt:lpstr>
      <vt:lpstr>Some Key Findings - 1</vt:lpstr>
      <vt:lpstr>Some Key Findings - 2</vt:lpstr>
      <vt:lpstr>Some Key Findings - 3</vt:lpstr>
      <vt:lpstr> Discussion Questions, 1 </vt:lpstr>
      <vt:lpstr>Discussion Questions, 2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M PowerPoint Presentation</dc:title>
  <dc:creator>Windows User</dc:creator>
  <cp:lastModifiedBy>Windows User</cp:lastModifiedBy>
  <cp:revision>13</cp:revision>
  <cp:lastPrinted>2013-06-20T18:11:49Z</cp:lastPrinted>
  <dcterms:created xsi:type="dcterms:W3CDTF">2012-12-06T15:10:47Z</dcterms:created>
  <dcterms:modified xsi:type="dcterms:W3CDTF">2013-06-24T19:40:42Z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