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78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74" r:id="rId13"/>
    <p:sldId id="267" r:id="rId14"/>
    <p:sldId id="268" r:id="rId15"/>
    <p:sldId id="269" r:id="rId16"/>
    <p:sldId id="275" r:id="rId17"/>
    <p:sldId id="276" r:id="rId18"/>
    <p:sldId id="270" r:id="rId19"/>
    <p:sldId id="271" r:id="rId20"/>
    <p:sldId id="277" r:id="rId2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82" y="-96"/>
      </p:cViewPr>
      <p:guideLst>
        <p:guide orient="horz" pos="2932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69FBA84-1D51-446D-9317-D41CCD63930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B6FE5A5-2C4D-4D66-9072-0CBD27B2B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5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36514-96F7-42C1-8C9D-812E5A499EBD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CCE61-C4C6-4A87-96C3-6D4514C6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8784-731F-4E1D-961B-52FA6887A411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03CD-4FE8-4B52-85FE-59A2F7E6A831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7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365C-FE07-462D-B05F-82BAA44D971B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8EAE-A7FF-4792-930D-9258204C5105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1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3F91-ABD6-420F-9129-C02A744D5BB3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118-3BC9-4D6B-B2A6-619CB6185DF0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2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D46-224C-4293-8004-797B65B0DB5D}" type="datetime1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1E58-1327-414B-95DB-FB61DE228CA5}" type="datetime1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8D0B-98C3-499D-B7C4-93AD459C0409}" type="datetime1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1272-3D81-410A-BFC4-5157740F8DD6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2AAB-724F-4892-98F4-3B4A4B07BB45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86AC-6DFD-4502-95C2-F2A567FC0AF0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00BF-05E7-4F3B-8140-FE4A01E89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Module B – Church and Seminary Responses to Sexual Abuse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Primarily for Seminaries and Also </a:t>
            </a:r>
          </a:p>
          <a:p>
            <a:pPr marL="0" indent="0" algn="ctr">
              <a:buNone/>
            </a:pPr>
            <a:r>
              <a:rPr lang="en-US" sz="4000" dirty="0" smtClean="0"/>
              <a:t>Parts for </a:t>
            </a:r>
            <a:r>
              <a:rPr lang="en-US" sz="4000" dirty="0"/>
              <a:t>P</a:t>
            </a:r>
            <a:r>
              <a:rPr lang="en-US" sz="4000" dirty="0" smtClean="0"/>
              <a:t>arishes and Dioceses 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9985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6096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Mid-1970s to 1985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8768"/>
            <a:ext cx="4191000" cy="5149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Church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Response</a:t>
            </a:r>
          </a:p>
          <a:p>
            <a:pPr marL="0" indent="0">
              <a:buNone/>
            </a:pPr>
            <a:endParaRPr lang="en-US" sz="8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400" dirty="0"/>
              <a:t>L</a:t>
            </a:r>
            <a:r>
              <a:rPr lang="en-US" sz="2400" dirty="0" smtClean="0"/>
              <a:t>imited number of abuse cases were known or made </a:t>
            </a:r>
            <a:r>
              <a:rPr lang="en-US" sz="2400" dirty="0" smtClean="0"/>
              <a:t>public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i="1" dirty="0" smtClean="0"/>
              <a:t>PPF</a:t>
            </a:r>
            <a:r>
              <a:rPr lang="en-US" sz="2400" dirty="0" smtClean="0"/>
              <a:t> (1976) added only one new paragraph on the topic of celibacy and sexuality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  <a:r>
              <a:rPr lang="en-US" sz="2400" i="1" dirty="0"/>
              <a:t>PPF </a:t>
            </a:r>
            <a:r>
              <a:rPr lang="en-US" sz="2400" dirty="0"/>
              <a:t>(1981) added several new paragraphs </a:t>
            </a:r>
            <a:r>
              <a:rPr lang="en-US" sz="2400" dirty="0" smtClean="0"/>
              <a:t>emphasizing the obligatory nature of celibacy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098768"/>
            <a:ext cx="40162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en-US" sz="32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Seminary Response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eminaries </a:t>
            </a:r>
            <a:r>
              <a:rPr lang="en-US" sz="2400" dirty="0">
                <a:solidFill>
                  <a:prstClr val="black"/>
                </a:solidFill>
              </a:rPr>
              <a:t>gradually developed more program content on celibacy, sexuality, and related topics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</a:t>
            </a:r>
            <a:r>
              <a:rPr lang="en-US" sz="2400" dirty="0" smtClean="0">
                <a:solidFill>
                  <a:prstClr val="black"/>
                </a:solidFill>
              </a:rPr>
              <a:t>ontent </a:t>
            </a:r>
            <a:r>
              <a:rPr lang="en-US" sz="2400" dirty="0">
                <a:solidFill>
                  <a:prstClr val="black"/>
                </a:solidFill>
              </a:rPr>
              <a:t>added and reported in seminary catalogs on both personal and spiritual topics related to celibacy and sexuality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U</a:t>
            </a:r>
            <a:r>
              <a:rPr lang="en-US" sz="2400" dirty="0" smtClean="0">
                <a:solidFill>
                  <a:prstClr val="black"/>
                </a:solidFill>
              </a:rPr>
              <a:t>sually </a:t>
            </a:r>
            <a:r>
              <a:rPr lang="en-US" sz="2400" dirty="0">
                <a:solidFill>
                  <a:prstClr val="black"/>
                </a:solidFill>
              </a:rPr>
              <a:t>referred to content as personal formation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10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32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3 – 1985 to 2002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316"/>
            <a:ext cx="3657600" cy="50584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Church Response </a:t>
            </a:r>
          </a:p>
          <a:p>
            <a:r>
              <a:rPr lang="en-US" sz="2300" dirty="0" smtClean="0"/>
              <a:t>Pope John Paul II issued </a:t>
            </a:r>
            <a:r>
              <a:rPr lang="en-US" sz="2300" i="1" dirty="0" err="1" smtClean="0"/>
              <a:t>Pastores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dabo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vobis</a:t>
            </a:r>
            <a:r>
              <a:rPr lang="en-US" sz="2300" dirty="0" smtClean="0"/>
              <a:t>, calling for significant change in formation for priests</a:t>
            </a:r>
          </a:p>
          <a:p>
            <a:r>
              <a:rPr lang="en-US" sz="2300" dirty="0" smtClean="0"/>
              <a:t>Apostolic visitation of seminaries called for in 1981 and carried out by American bishops from 1983 to 1988 to evaluate seminaries</a:t>
            </a:r>
            <a:endParaRPr lang="en-US" sz="2300" u="sng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300" dirty="0" smtClean="0"/>
              <a:t>4</a:t>
            </a:r>
            <a:r>
              <a:rPr lang="en-US" sz="2300" baseline="30000" dirty="0" smtClean="0"/>
              <a:t>th</a:t>
            </a:r>
            <a:r>
              <a:rPr lang="en-US" sz="2300" dirty="0"/>
              <a:t> </a:t>
            </a:r>
            <a:r>
              <a:rPr lang="en-US" sz="2300" i="1" dirty="0" smtClean="0"/>
              <a:t>PPF</a:t>
            </a:r>
            <a:r>
              <a:rPr lang="en-US" sz="2300" dirty="0" smtClean="0"/>
              <a:t> issued in 1992 with extensive content on celibacy and sexuality</a:t>
            </a:r>
          </a:p>
          <a:p>
            <a:r>
              <a:rPr lang="en-US" sz="2300" i="1" dirty="0" smtClean="0"/>
              <a:t>Five Principles </a:t>
            </a:r>
            <a:r>
              <a:rPr lang="en-US" sz="2300" dirty="0" smtClean="0"/>
              <a:t>adopted in 1992</a:t>
            </a:r>
            <a:endParaRPr lang="en-US" sz="23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990600"/>
            <a:ext cx="39624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Seminary </a:t>
            </a:r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Response</a:t>
            </a:r>
          </a:p>
          <a:p>
            <a:endParaRPr lang="en-US" sz="8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</a:t>
            </a:r>
            <a:r>
              <a:rPr lang="en-US" sz="2100" dirty="0" smtClean="0">
                <a:solidFill>
                  <a:prstClr val="black"/>
                </a:solidFill>
              </a:rPr>
              <a:t>ignificant </a:t>
            </a:r>
            <a:r>
              <a:rPr lang="en-US" sz="2100" dirty="0">
                <a:solidFill>
                  <a:prstClr val="black"/>
                </a:solidFill>
              </a:rPr>
              <a:t>development of formation program content and introduction of  human formation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A</a:t>
            </a:r>
            <a:r>
              <a:rPr lang="en-US" sz="2100" dirty="0" smtClean="0">
                <a:solidFill>
                  <a:prstClr val="black"/>
                </a:solidFill>
              </a:rPr>
              <a:t>ppointed formation </a:t>
            </a:r>
            <a:r>
              <a:rPr lang="en-US" sz="2100" dirty="0">
                <a:solidFill>
                  <a:prstClr val="black"/>
                </a:solidFill>
              </a:rPr>
              <a:t>advisors for each seminarian to balance the strictly confidential nature of  spiritual direction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T</a:t>
            </a:r>
            <a:r>
              <a:rPr lang="en-US" sz="2100" dirty="0" smtClean="0">
                <a:solidFill>
                  <a:prstClr val="black"/>
                </a:solidFill>
              </a:rPr>
              <a:t>o </a:t>
            </a:r>
            <a:r>
              <a:rPr lang="en-US" sz="2100" dirty="0">
                <a:solidFill>
                  <a:prstClr val="black"/>
                </a:solidFill>
              </a:rPr>
              <a:t>encourage </a:t>
            </a:r>
            <a:r>
              <a:rPr lang="en-US" sz="2100" dirty="0" smtClean="0">
                <a:solidFill>
                  <a:prstClr val="black"/>
                </a:solidFill>
              </a:rPr>
              <a:t>and assess </a:t>
            </a:r>
            <a:r>
              <a:rPr lang="en-US" sz="2100" dirty="0">
                <a:solidFill>
                  <a:prstClr val="black"/>
                </a:solidFill>
              </a:rPr>
              <a:t>growth in four areas:  human, spiritual, intellectual and </a:t>
            </a:r>
            <a:r>
              <a:rPr lang="en-US" sz="2100" dirty="0" smtClean="0">
                <a:solidFill>
                  <a:prstClr val="black"/>
                </a:solidFill>
              </a:rPr>
              <a:t>pastoral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</a:rPr>
              <a:t>Psychological testing emphasized</a:t>
            </a:r>
            <a:endParaRPr lang="en-US" sz="21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711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After 2002 Revelations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38862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          </a:t>
            </a:r>
            <a:r>
              <a:rPr lang="en-US" sz="59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Church </a:t>
            </a:r>
            <a:r>
              <a:rPr lang="en-US" sz="5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Response </a:t>
            </a:r>
            <a:endParaRPr lang="en-US" sz="59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sz="17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/>
            <a:r>
              <a:rPr lang="en-US" sz="4400" i="1" dirty="0">
                <a:solidFill>
                  <a:prstClr val="black"/>
                </a:solidFill>
              </a:rPr>
              <a:t>Charter for the Protection of </a:t>
            </a:r>
            <a:r>
              <a:rPr lang="en-US" sz="4400" i="1" dirty="0" smtClean="0">
                <a:solidFill>
                  <a:prstClr val="black"/>
                </a:solidFill>
              </a:rPr>
              <a:t>      Children </a:t>
            </a:r>
            <a:r>
              <a:rPr lang="en-US" sz="4400" i="1" dirty="0">
                <a:solidFill>
                  <a:prstClr val="black"/>
                </a:solidFill>
              </a:rPr>
              <a:t>and Young People </a:t>
            </a:r>
            <a:r>
              <a:rPr lang="en-US" sz="4400" i="1" dirty="0" smtClean="0">
                <a:solidFill>
                  <a:prstClr val="black"/>
                </a:solidFill>
              </a:rPr>
              <a:t>      </a:t>
            </a:r>
            <a:r>
              <a:rPr lang="en-US" sz="4400" dirty="0" smtClean="0">
                <a:solidFill>
                  <a:prstClr val="black"/>
                </a:solidFill>
              </a:rPr>
              <a:t>issued </a:t>
            </a:r>
            <a:r>
              <a:rPr lang="en-US" sz="4400" dirty="0">
                <a:solidFill>
                  <a:prstClr val="black"/>
                </a:solidFill>
              </a:rPr>
              <a:t>in Dallas in </a:t>
            </a:r>
            <a:r>
              <a:rPr lang="en-US" sz="4400" dirty="0" smtClean="0">
                <a:solidFill>
                  <a:prstClr val="black"/>
                </a:solidFill>
              </a:rPr>
              <a:t>2002</a:t>
            </a:r>
          </a:p>
          <a:p>
            <a:pPr marL="0" lvl="0" indent="0">
              <a:buNone/>
            </a:pPr>
            <a:endParaRPr lang="en-US" sz="17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4400" i="1" dirty="0" smtClean="0"/>
              <a:t>Nature and Scope Study       </a:t>
            </a:r>
            <a:r>
              <a:rPr lang="en-US" sz="4400" dirty="0" smtClean="0"/>
              <a:t>authorized; issued in </a:t>
            </a:r>
            <a:r>
              <a:rPr lang="en-US" sz="4400" i="1" dirty="0" smtClean="0"/>
              <a:t>2004</a:t>
            </a:r>
          </a:p>
          <a:p>
            <a:pPr marL="0" indent="0">
              <a:buNone/>
            </a:pPr>
            <a:endParaRPr lang="en-US" sz="1700" i="1" dirty="0" smtClean="0"/>
          </a:p>
          <a:p>
            <a:r>
              <a:rPr lang="en-US" sz="4400" i="1" dirty="0" smtClean="0"/>
              <a:t>Causes and Context Study</a:t>
            </a:r>
            <a:r>
              <a:rPr lang="en-US" sz="4400" dirty="0" smtClean="0"/>
              <a:t>       authorized; issued in 2011</a:t>
            </a:r>
          </a:p>
          <a:p>
            <a:pPr marL="0" indent="0">
              <a:buNone/>
            </a:pPr>
            <a:endParaRPr lang="en-US" sz="1700" i="1" dirty="0" smtClean="0"/>
          </a:p>
          <a:p>
            <a:r>
              <a:rPr lang="en-US" sz="4400" dirty="0" smtClean="0"/>
              <a:t>Vatican apostolic visitation of seminaries</a:t>
            </a:r>
            <a:r>
              <a:rPr lang="en-US" sz="4400" dirty="0"/>
              <a:t> </a:t>
            </a:r>
            <a:r>
              <a:rPr lang="en-US" sz="4400" dirty="0" smtClean="0"/>
              <a:t>- 2005-2007; </a:t>
            </a:r>
            <a:r>
              <a:rPr lang="en-US" sz="4400" dirty="0"/>
              <a:t>report </a:t>
            </a:r>
            <a:r>
              <a:rPr lang="en-US" sz="4400" dirty="0" smtClean="0"/>
              <a:t>issued in 2008</a:t>
            </a:r>
          </a:p>
          <a:p>
            <a:pPr marL="0" indent="0">
              <a:buNone/>
            </a:pPr>
            <a:endParaRPr lang="en-US" sz="1700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4400" dirty="0"/>
              <a:t>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i="1" dirty="0" smtClean="0"/>
              <a:t>PPF </a:t>
            </a:r>
            <a:r>
              <a:rPr lang="en-US" sz="4400" dirty="0"/>
              <a:t>issued in </a:t>
            </a:r>
            <a:r>
              <a:rPr lang="en-US" sz="4400" dirty="0" smtClean="0"/>
              <a:t>2005 with extensive content on celibacy, sexuality, and requirements of human formation</a:t>
            </a:r>
          </a:p>
          <a:p>
            <a:pPr marL="0" indent="0">
              <a:buNone/>
            </a:pPr>
            <a:endParaRPr lang="en-US" sz="4400" u="sng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7685" y="1219200"/>
            <a:ext cx="38862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Seminary </a:t>
            </a:r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Response</a:t>
            </a:r>
          </a:p>
          <a:p>
            <a:endParaRPr lang="en-US" sz="8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300" dirty="0">
                <a:solidFill>
                  <a:prstClr val="black"/>
                </a:solidFill>
              </a:rPr>
              <a:t>C</a:t>
            </a:r>
            <a:r>
              <a:rPr lang="en-US" sz="2300" dirty="0" smtClean="0">
                <a:solidFill>
                  <a:prstClr val="black"/>
                </a:solidFill>
              </a:rPr>
              <a:t>ontinued </a:t>
            </a:r>
            <a:r>
              <a:rPr lang="en-US" sz="2300" dirty="0">
                <a:solidFill>
                  <a:prstClr val="black"/>
                </a:solidFill>
              </a:rPr>
              <a:t>development and enhancement of human formation in virtually all </a:t>
            </a:r>
            <a:r>
              <a:rPr lang="en-US" sz="2300" dirty="0" smtClean="0">
                <a:solidFill>
                  <a:prstClr val="black"/>
                </a:solidFill>
              </a:rPr>
              <a:t>seminaries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300" dirty="0" smtClean="0">
                <a:solidFill>
                  <a:prstClr val="black"/>
                </a:solidFill>
              </a:rPr>
              <a:t>Focus </a:t>
            </a:r>
            <a:r>
              <a:rPr lang="en-US" sz="2300" dirty="0">
                <a:solidFill>
                  <a:prstClr val="black"/>
                </a:solidFill>
              </a:rPr>
              <a:t>on findings from the visitation with added instruction on celibacy, sexuality, and moral </a:t>
            </a:r>
            <a:r>
              <a:rPr lang="en-US" sz="2300" dirty="0" smtClean="0">
                <a:solidFill>
                  <a:prstClr val="black"/>
                </a:solidFill>
              </a:rPr>
              <a:t>theology</a:t>
            </a:r>
            <a:r>
              <a:rPr lang="en-US" sz="2300" dirty="0">
                <a:solidFill>
                  <a:prstClr val="black"/>
                </a:solidFill>
              </a:rPr>
              <a:t>, and seminary </a:t>
            </a:r>
            <a:r>
              <a:rPr lang="en-US" sz="2300" dirty="0" smtClean="0">
                <a:solidFill>
                  <a:prstClr val="black"/>
                </a:solidFill>
              </a:rPr>
              <a:t>life</a:t>
            </a:r>
          </a:p>
          <a:p>
            <a:endParaRPr lang="en-US" sz="800" i="1" dirty="0" smtClean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300" i="1" dirty="0" smtClean="0">
                <a:solidFill>
                  <a:prstClr val="black"/>
                </a:solidFill>
              </a:rPr>
              <a:t>Rule </a:t>
            </a:r>
            <a:r>
              <a:rPr lang="en-US" sz="2300" i="1" dirty="0">
                <a:solidFill>
                  <a:prstClr val="black"/>
                </a:solidFill>
              </a:rPr>
              <a:t>of Life </a:t>
            </a:r>
            <a:r>
              <a:rPr lang="en-US" sz="2300" dirty="0">
                <a:solidFill>
                  <a:prstClr val="black"/>
                </a:solidFill>
              </a:rPr>
              <a:t>in seminaries expanded and tightened</a:t>
            </a:r>
            <a:endParaRPr lang="en-US" sz="2300" i="1" dirty="0">
              <a:solidFill>
                <a:prstClr val="black"/>
              </a:solidFill>
            </a:endParaRPr>
          </a:p>
          <a:p>
            <a:endParaRPr lang="en-US" sz="8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397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761999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Details of Responses by the Bishops’ Conference, 1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idx="1"/>
          </p:nvPr>
        </p:nvSpPr>
        <p:spPr>
          <a:xfrm>
            <a:off x="339725" y="1219200"/>
            <a:ext cx="8461375" cy="528144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“Five Principles” to Guide the Response of Bishops  (1992)</a:t>
            </a:r>
            <a:endParaRPr lang="en-US" sz="2200" dirty="0" smtClean="0"/>
          </a:p>
          <a:p>
            <a:pPr marL="457200" indent="-457200">
              <a:buFontTx/>
              <a:buNone/>
            </a:pPr>
            <a:r>
              <a:rPr lang="en-US" sz="2200" dirty="0" smtClean="0"/>
              <a:t>(1)	Respond </a:t>
            </a:r>
            <a:r>
              <a:rPr lang="en-US" sz="2200" dirty="0"/>
              <a:t>promptly to all allegations of abuse where there is reasonable belief that abuse has occurred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2)	If </a:t>
            </a:r>
            <a:r>
              <a:rPr lang="en-US" sz="2200" dirty="0"/>
              <a:t>such an allegation is supported by sufficient evidence, relieve the alleged offender promptly of his ministerial duties and refer him for appropriate medical evaluation and intervention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3)	Comply </a:t>
            </a:r>
            <a:r>
              <a:rPr lang="en-US" sz="2200" dirty="0"/>
              <a:t>with the obligations of civil law regarding reporting of the incident and cooperating with the investigation</a:t>
            </a:r>
            <a:r>
              <a:rPr lang="en-US" sz="2200" dirty="0" smtClean="0"/>
              <a:t>;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4)	Reach </a:t>
            </a:r>
            <a:r>
              <a:rPr lang="en-US" sz="2200" dirty="0"/>
              <a:t>out to the victims and their families and communicate sincere commitment to their spiritual and emotional well-being; </a:t>
            </a:r>
            <a:r>
              <a:rPr lang="en-US" sz="2200" dirty="0" smtClean="0"/>
              <a:t>and</a:t>
            </a:r>
          </a:p>
          <a:p>
            <a:pPr marL="457200" indent="-457200">
              <a:buFontTx/>
              <a:buNone/>
            </a:pPr>
            <a:endParaRPr lang="en-US" sz="800" dirty="0"/>
          </a:p>
          <a:p>
            <a:pPr marL="457200" indent="-457200">
              <a:buFontTx/>
              <a:buNone/>
            </a:pPr>
            <a:r>
              <a:rPr lang="en-US" sz="2200" dirty="0"/>
              <a:t>(</a:t>
            </a:r>
            <a:r>
              <a:rPr lang="en-US" sz="2200" dirty="0" smtClean="0"/>
              <a:t>5)	Within </a:t>
            </a:r>
            <a:r>
              <a:rPr lang="en-US" sz="2200" dirty="0"/>
              <a:t>the confines of respect for privacy of the individuals involved, deal as openly as possible with the members of the community.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58200" y="6477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1515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8382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Details </a:t>
            </a:r>
            <a:r>
              <a:rPr lang="en-US" sz="3200" b="1" dirty="0"/>
              <a:t>of Responses </a:t>
            </a:r>
            <a:r>
              <a:rPr lang="en-US" sz="3200" b="1" dirty="0" smtClean="0"/>
              <a:t>by the Bishops’ Conference, 2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/>
              <a:t> </a:t>
            </a:r>
            <a:r>
              <a:rPr lang="en-US" sz="3000" b="1" i="1" dirty="0" smtClean="0"/>
              <a:t>Charter for the Protection of Children and Young People</a:t>
            </a:r>
            <a:endParaRPr lang="en-US" b="1" i="1" dirty="0" smtClean="0"/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3000" dirty="0"/>
              <a:t>D</a:t>
            </a:r>
            <a:r>
              <a:rPr lang="en-US" sz="3000" dirty="0" smtClean="0"/>
              <a:t>eveloped from work of the Ad Hoc Committee on Sexual Abuse, entitled </a:t>
            </a:r>
            <a:r>
              <a:rPr lang="en-US" sz="3000" u="sng" dirty="0" smtClean="0"/>
              <a:t>Restoring Trust</a:t>
            </a:r>
            <a:r>
              <a:rPr lang="en-US" sz="3000" dirty="0" smtClean="0"/>
              <a:t>, 1994 Reports</a:t>
            </a:r>
          </a:p>
          <a:p>
            <a:r>
              <a:rPr lang="en-US" sz="3000" dirty="0" smtClean="0"/>
              <a:t>“Essential Norms” were approved in 2002 and were published as the second part of what is commonly called “The Charter” or “The Dallas Charter”</a:t>
            </a:r>
          </a:p>
          <a:p>
            <a:r>
              <a:rPr lang="en-US" sz="3000" dirty="0" smtClean="0"/>
              <a:t>“The Charter” was approved by U.S. Bishops in revised form in 2005</a:t>
            </a:r>
          </a:p>
          <a:p>
            <a:r>
              <a:rPr lang="en-US" sz="3000" dirty="0" smtClean="0"/>
              <a:t>“The Charter” was revised and approved for a second time in 2011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6776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096962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/>
              <a:t>Details of </a:t>
            </a:r>
            <a:r>
              <a:rPr lang="en-US" sz="2800" b="1" dirty="0" smtClean="0"/>
              <a:t>Responses by the Bishops’ Conference, 3</a:t>
            </a:r>
            <a:br>
              <a:rPr lang="en-US" sz="2800" b="1" dirty="0" smtClean="0"/>
            </a:br>
            <a:r>
              <a:rPr lang="en-US" sz="2800" b="1" dirty="0" smtClean="0"/>
              <a:t>“Office of Child and Youth Protection”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754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The </a:t>
            </a:r>
            <a:r>
              <a:rPr lang="en-US" sz="3300" i="1" dirty="0" smtClean="0"/>
              <a:t>Charter</a:t>
            </a:r>
            <a:r>
              <a:rPr lang="en-US" sz="3300" dirty="0" smtClean="0"/>
              <a:t> created an Office of Child and Youth </a:t>
            </a:r>
            <a:r>
              <a:rPr lang="en-US" sz="3300" dirty="0" smtClean="0"/>
              <a:t>Protection* in </a:t>
            </a:r>
            <a:r>
              <a:rPr lang="en-US" sz="3300" dirty="0" smtClean="0"/>
              <a:t>2002 with three assigned tasks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assist each diocese and eparchy in implementing “Safe Environment”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develop an appropriate compliance and mechanism to assist the Bishops and Eparchies in adhering to the responsibilities set forth in the </a:t>
            </a:r>
            <a:r>
              <a:rPr lang="en-US" sz="3000" i="1" dirty="0" smtClean="0"/>
              <a:t>Charter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To prepare a public, annual report describing the compliance of each diocese and eparchy to the </a:t>
            </a:r>
            <a:r>
              <a:rPr lang="en-US" sz="3000" i="1" dirty="0" smtClean="0"/>
              <a:t>Charter’s</a:t>
            </a:r>
            <a:r>
              <a:rPr lang="en-US" sz="3000" dirty="0" smtClean="0"/>
              <a:t> provisions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800" dirty="0" smtClean="0"/>
              <a:t>*Office</a:t>
            </a:r>
            <a:r>
              <a:rPr lang="en-US" dirty="0" smtClean="0"/>
              <a:t> </a:t>
            </a:r>
            <a:r>
              <a:rPr lang="en-US" sz="2800" dirty="0" smtClean="0"/>
              <a:t>was changed to “Secretariat” in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534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Details of </a:t>
            </a:r>
            <a:r>
              <a:rPr lang="en-US" sz="3200" b="1" dirty="0" smtClean="0">
                <a:solidFill>
                  <a:prstClr val="black"/>
                </a:solidFill>
              </a:rPr>
              <a:t>Responses </a:t>
            </a:r>
            <a:r>
              <a:rPr lang="en-US" sz="3200" b="1" dirty="0">
                <a:solidFill>
                  <a:prstClr val="black"/>
                </a:solidFill>
              </a:rPr>
              <a:t>by the Bishops’ Conference, </a:t>
            </a:r>
            <a:r>
              <a:rPr lang="en-US" sz="3200" b="1" dirty="0" smtClean="0">
                <a:solidFill>
                  <a:prstClr val="black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This consultative </a:t>
            </a:r>
            <a:r>
              <a:rPr lang="en-US" sz="2800" dirty="0"/>
              <a:t>body </a:t>
            </a:r>
            <a:r>
              <a:rPr lang="en-US" sz="2800" dirty="0" smtClean="0"/>
              <a:t>was established </a:t>
            </a:r>
            <a:r>
              <a:rPr lang="en-US" sz="2800" dirty="0"/>
              <a:t>in 2002 by the USCCB.  </a:t>
            </a:r>
            <a:r>
              <a:rPr lang="en-US" sz="2800" dirty="0" smtClean="0"/>
              <a:t>Its duties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reviewing </a:t>
            </a:r>
            <a:r>
              <a:rPr lang="en-US" sz="2800" dirty="0"/>
              <a:t>the annual report of the Secretariat of Child and Youth Protection on the implementation of </a:t>
            </a:r>
            <a:r>
              <a:rPr lang="en-US" sz="2800" dirty="0" smtClean="0"/>
              <a:t>the </a:t>
            </a:r>
            <a:r>
              <a:rPr lang="en-US" sz="2800" i="1" dirty="0"/>
              <a:t>Charter</a:t>
            </a:r>
            <a:r>
              <a:rPr lang="en-US" sz="2800" dirty="0"/>
              <a:t> in each diocese/eparchy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making recommendations </a:t>
            </a:r>
            <a:r>
              <a:rPr lang="en-US" sz="2800" dirty="0"/>
              <a:t>that emerge from </a:t>
            </a:r>
            <a:r>
              <a:rPr lang="en-US" sz="2800" dirty="0" smtClean="0"/>
              <a:t>the report, </a:t>
            </a:r>
            <a:r>
              <a:rPr lang="en-US" sz="2800" dirty="0"/>
              <a:t>and </a:t>
            </a:r>
            <a:r>
              <a:rPr lang="en-US" sz="2800" dirty="0" smtClean="0"/>
              <a:t>offering its </a:t>
            </a:r>
            <a:r>
              <a:rPr lang="en-US" sz="2800" dirty="0"/>
              <a:t>own assessment regarding its approval and publication to the </a:t>
            </a:r>
            <a:r>
              <a:rPr lang="en-US" sz="2800" dirty="0" smtClean="0"/>
              <a:t>USCCB President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dvising </a:t>
            </a:r>
            <a:r>
              <a:rPr lang="en-US" sz="2800" dirty="0"/>
              <a:t>the Conference President on future </a:t>
            </a:r>
            <a:r>
              <a:rPr lang="en-US" sz="2800" dirty="0" smtClean="0"/>
              <a:t>members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16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219200"/>
            <a:ext cx="54864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National Review </a:t>
            </a:r>
            <a:r>
              <a:rPr lang="en-US" sz="3200" dirty="0" smtClean="0"/>
              <a:t>Board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4840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Details of </a:t>
            </a:r>
            <a:r>
              <a:rPr lang="en-US" sz="3200" b="1" dirty="0" smtClean="0">
                <a:solidFill>
                  <a:prstClr val="black"/>
                </a:solidFill>
              </a:rPr>
              <a:t>Responses </a:t>
            </a:r>
            <a:r>
              <a:rPr lang="en-US" sz="3200" b="1" dirty="0">
                <a:solidFill>
                  <a:prstClr val="black"/>
                </a:solidFill>
              </a:rPr>
              <a:t>by the Bishops’ Conference,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701" y="2133600"/>
            <a:ext cx="8229600" cy="42672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diocese/eparchy will </a:t>
            </a:r>
            <a:r>
              <a:rPr lang="en-US" dirty="0" smtClean="0"/>
              <a:t>have </a:t>
            </a:r>
            <a:r>
              <a:rPr lang="en-US" dirty="0"/>
              <a:t>a review board </a:t>
            </a:r>
            <a:r>
              <a:rPr lang="en-US" dirty="0" smtClean="0"/>
              <a:t>that </a:t>
            </a:r>
            <a:r>
              <a:rPr lang="en-US" dirty="0"/>
              <a:t>will function as a confidential consultative body to the bishop/eparch in discharging his responsibilities.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functions of this board may </a:t>
            </a:r>
            <a:r>
              <a:rPr lang="en-US" dirty="0" smtClean="0"/>
              <a:t>include: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advising the diocesan bishop/eparch in his assessment of allegations of sexual abuse of minors and in his determination of suitability for ministry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reviewing </a:t>
            </a:r>
            <a:r>
              <a:rPr lang="en-US" dirty="0"/>
              <a:t>diocesan/eparchial policies for dealing with sexual abuse of </a:t>
            </a:r>
            <a:r>
              <a:rPr lang="en-US" dirty="0" smtClean="0"/>
              <a:t>minors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offering advice on all aspects of these cases, whether retrospectively or </a:t>
            </a:r>
            <a:r>
              <a:rPr lang="en-US" dirty="0" smtClean="0"/>
              <a:t>prospectively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prstClr val="black">
                    <a:tint val="75000"/>
                  </a:prstClr>
                </a:solidFill>
              </a:rPr>
              <a:t>B-</a:t>
            </a:r>
            <a:fld id="{007900BF-05E7-4F3B-8140-FE4A01E897F6}" type="slidenum">
              <a:rPr lang="en-US" sz="1600" b="1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295400"/>
            <a:ext cx="5638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Diocesan Review </a:t>
            </a:r>
            <a:r>
              <a:rPr lang="en-US" sz="3200" dirty="0" smtClean="0"/>
              <a:t>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06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295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Summary of Responses to Sexual Abuse of Minors by Catholic Priests in the </a:t>
            </a:r>
            <a:r>
              <a:rPr lang="en-US" sz="3200" b="1" dirty="0" smtClean="0"/>
              <a:t>United States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Church Directives on Formation for Celibacy</a:t>
            </a:r>
          </a:p>
          <a:p>
            <a:r>
              <a:rPr lang="en-US" sz="2400" dirty="0" smtClean="0"/>
              <a:t>Phases of Response </a:t>
            </a:r>
            <a:r>
              <a:rPr lang="en-US" sz="2400" dirty="0"/>
              <a:t>to </a:t>
            </a:r>
            <a:r>
              <a:rPr lang="en-US" sz="2400" dirty="0" smtClean="0"/>
              <a:t>Clerical Sexual Abuse by the Church and by Seminaries</a:t>
            </a:r>
          </a:p>
          <a:p>
            <a:r>
              <a:rPr lang="en-US" sz="2400" dirty="0" smtClean="0"/>
              <a:t>Details of Responses by the Bishops’ Conference</a:t>
            </a:r>
          </a:p>
          <a:p>
            <a:pPr marL="571500" indent="-228600">
              <a:buNone/>
            </a:pPr>
            <a:r>
              <a:rPr lang="en-US" sz="2400" dirty="0" smtClean="0"/>
              <a:t>-	Promulgation of the “Five Principles”</a:t>
            </a:r>
          </a:p>
          <a:p>
            <a:pPr marL="571500" indent="-228600">
              <a:buNone/>
            </a:pPr>
            <a:r>
              <a:rPr lang="en-US" sz="2400" dirty="0" smtClean="0"/>
              <a:t>-	Development of </a:t>
            </a:r>
            <a:r>
              <a:rPr lang="en-US" sz="2400" i="1" dirty="0" smtClean="0"/>
              <a:t>the Charter for the Protection of Children and Young People</a:t>
            </a:r>
          </a:p>
          <a:p>
            <a:pPr marL="571500" indent="-228600">
              <a:buNone/>
            </a:pPr>
            <a:r>
              <a:rPr lang="en-US" sz="2400" dirty="0" smtClean="0"/>
              <a:t>-	Creation of the “Office for Children and Youth Protection” </a:t>
            </a:r>
          </a:p>
          <a:p>
            <a:pPr marL="571500" indent="-228600">
              <a:buNone/>
            </a:pPr>
            <a:r>
              <a:rPr lang="en-US" sz="2400" dirty="0" smtClean="0"/>
              <a:t>-	Establishment of the National Review Board and Diocesan/ </a:t>
            </a:r>
            <a:r>
              <a:rPr lang="en-US" sz="2400" dirty="0" err="1" smtClean="0"/>
              <a:t>Eparchical</a:t>
            </a:r>
            <a:r>
              <a:rPr lang="en-US" sz="2400" dirty="0" smtClean="0"/>
              <a:t> Review Boards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333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Discussion Questions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3700" dirty="0" smtClean="0"/>
              <a:t>What other actions have been taken in </a:t>
            </a:r>
            <a:r>
              <a:rPr lang="en-US" sz="3700" dirty="0"/>
              <a:t>your </a:t>
            </a:r>
            <a:r>
              <a:rPr lang="en-US" sz="3700" dirty="0" smtClean="0"/>
              <a:t>institution to prevent clerical sexual abuse?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700" dirty="0" smtClean="0"/>
              <a:t>What other preventative measures are needed in the future?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700" dirty="0" smtClean="0"/>
              <a:t>How well informed about prevention of abuse are the administrators, faculty, and students of your institution?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700" dirty="0" smtClean="0"/>
              <a:t>What more needs to be done to ensure continued progress in understanding and acting on the problem of clerical sexual abuse?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r>
              <a:rPr lang="en-US" sz="3400" dirty="0" smtClean="0"/>
              <a:t>Link </a:t>
            </a:r>
            <a:r>
              <a:rPr lang="en-US" sz="3400" dirty="0"/>
              <a:t>to USCCB – </a:t>
            </a:r>
            <a:r>
              <a:rPr lang="en-US" sz="3400" dirty="0">
                <a:hlinkClick r:id="rId2"/>
              </a:rPr>
              <a:t>http://www.usccb.org/issues-and-action/child-and-youth-protection/charter.cfm</a:t>
            </a:r>
            <a:r>
              <a:rPr lang="en-US" sz="3400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19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257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54563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Church and Seminary Responses </a:t>
            </a:r>
          </a:p>
          <a:p>
            <a:pPr marL="0" indent="0" algn="ctr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Sexual Abuse of Minors by</a:t>
            </a:r>
          </a:p>
          <a:p>
            <a:pPr marL="0" indent="0" algn="ctr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Catholic Priests in the 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0522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210" y="9906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7959090" y="6383774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B-20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4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/>
              <a:t>B</a:t>
            </a:r>
            <a:r>
              <a:rPr lang="en-US" sz="1600" b="1" dirty="0" smtClean="0"/>
              <a:t>-</a:t>
            </a:r>
            <a:fld id="{DB37EB8E-0F4F-491C-9BEA-E7F2FC979D23}" type="slidenum">
              <a:rPr lang="en-US" sz="1600" b="1" smtClean="0"/>
              <a:t>3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dirty="0" smtClean="0"/>
              <a:t>The </a:t>
            </a:r>
            <a:r>
              <a:rPr lang="en-US" sz="2000" dirty="0"/>
              <a:t>two reports are based on data supplied by 97 percent of </a:t>
            </a:r>
            <a:r>
              <a:rPr lang="en-US" sz="2000" dirty="0" smtClean="0"/>
              <a:t>U.S. archdioceses </a:t>
            </a:r>
            <a:r>
              <a:rPr lang="en-US" sz="2000" dirty="0"/>
              <a:t>and dioceses on all clergy accused of sexual </a:t>
            </a:r>
            <a:r>
              <a:rPr lang="en-US" sz="2000" dirty="0" smtClean="0"/>
              <a:t>abuse </a:t>
            </a:r>
            <a:r>
              <a:rPr lang="en-US" sz="2000" dirty="0"/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6252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192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 smtClean="0"/>
              <a:t>Church </a:t>
            </a:r>
            <a:r>
              <a:rPr lang="en-US" sz="4000" b="1" dirty="0"/>
              <a:t>Directives on Formation for Celibacy and </a:t>
            </a:r>
            <a:r>
              <a:rPr lang="en-US" sz="4000" b="1" dirty="0" smtClean="0"/>
              <a:t>Sexuality, 1</a:t>
            </a:r>
            <a: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Pope John Paul II’s </a:t>
            </a:r>
            <a:r>
              <a:rPr lang="en-US" sz="2800" i="1" dirty="0" err="1" smtClean="0"/>
              <a:t>Pastores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dabo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vobis</a:t>
            </a:r>
            <a:r>
              <a:rPr lang="en-US" sz="2800" dirty="0" smtClean="0"/>
              <a:t>, 1992</a:t>
            </a:r>
          </a:p>
          <a:p>
            <a:pPr marL="457200" indent="-457200"/>
            <a:r>
              <a:rPr lang="en-US" sz="2800" dirty="0"/>
              <a:t>I</a:t>
            </a:r>
            <a:r>
              <a:rPr lang="en-US" sz="2800" dirty="0" smtClean="0"/>
              <a:t>ntroduced </a:t>
            </a:r>
            <a:r>
              <a:rPr lang="en-US" sz="2800" dirty="0"/>
              <a:t>for the first time a section on </a:t>
            </a:r>
            <a:r>
              <a:rPr lang="en-US" sz="2800" b="1" dirty="0"/>
              <a:t>human </a:t>
            </a:r>
            <a:r>
              <a:rPr lang="en-US" sz="2800" b="1" dirty="0" smtClean="0"/>
              <a:t>formation </a:t>
            </a:r>
            <a:r>
              <a:rPr lang="en-US" sz="2800" dirty="0" smtClean="0"/>
              <a:t>(#</a:t>
            </a:r>
            <a:r>
              <a:rPr lang="en-US" sz="2800" dirty="0"/>
              <a:t>43</a:t>
            </a:r>
            <a:r>
              <a:rPr lang="en-US" sz="2800" dirty="0" smtClean="0"/>
              <a:t>), </a:t>
            </a:r>
            <a:r>
              <a:rPr lang="en-US" sz="2800" dirty="0"/>
              <a:t>insisting that “the whole work of priestly formation would be deprived of its necessary foundation if it lacked a suitable human formation” </a:t>
            </a:r>
            <a:endParaRPr lang="en-US" sz="2800" dirty="0" smtClean="0"/>
          </a:p>
          <a:p>
            <a:pPr marL="457200" indent="-457200"/>
            <a:r>
              <a:rPr lang="en-US" sz="2800" dirty="0"/>
              <a:t>O</a:t>
            </a:r>
            <a:r>
              <a:rPr lang="en-US" sz="2800" dirty="0" smtClean="0"/>
              <a:t>n </a:t>
            </a:r>
            <a:r>
              <a:rPr lang="en-US" sz="2800" dirty="0"/>
              <a:t>contemporary misunderstandings about love and sex, he said, “In such a context, an </a:t>
            </a:r>
            <a:r>
              <a:rPr lang="en-US" sz="2800" b="1" dirty="0"/>
              <a:t>education for sexuality becomes more difficult but also more urgent</a:t>
            </a:r>
            <a:r>
              <a:rPr lang="en-US" sz="2800" dirty="0"/>
              <a:t>” for those who are called to celibacy (#44)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874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Church Directives on Formation for Celibacy and Sexuality,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i="1" dirty="0" smtClean="0"/>
              <a:t>The Program of Priestly Formation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lvl="0" indent="-457200"/>
            <a:r>
              <a:rPr lang="en-US" dirty="0"/>
              <a:t>G</a:t>
            </a:r>
            <a:r>
              <a:rPr lang="en-US" dirty="0" smtClean="0"/>
              <a:t>uided seminaries on every aspect of preparing future priests and was issued five times by American bishops between 1971 and 2005</a:t>
            </a:r>
          </a:p>
          <a:p>
            <a:pPr marL="0" lvl="0" indent="0">
              <a:buNone/>
            </a:pPr>
            <a:endParaRPr lang="en-US" sz="900" dirty="0" smtClean="0"/>
          </a:p>
          <a:p>
            <a:pPr marL="457200" indent="-457200"/>
            <a:r>
              <a:rPr lang="en-US" dirty="0"/>
              <a:t>G</a:t>
            </a:r>
            <a:r>
              <a:rPr lang="en-US" dirty="0" smtClean="0"/>
              <a:t>radual change in the presentation of celibacy and sexuality occurred from 1971 to the present; most notably, the first three editions gave little space or weight to the topics, while the last two considerably expanded the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B-5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094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Church and Seminary </a:t>
            </a:r>
            <a:r>
              <a:rPr lang="en-US" sz="4000" b="1" dirty="0" smtClean="0"/>
              <a:t>Responses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038600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dirty="0"/>
              <a:t>U</a:t>
            </a:r>
            <a:r>
              <a:rPr lang="en-US" sz="3600" dirty="0" smtClean="0"/>
              <a:t>ntil </a:t>
            </a:r>
            <a:r>
              <a:rPr lang="en-US" sz="3600" b="1" dirty="0"/>
              <a:t>1992 church documents generally did not reflect </a:t>
            </a:r>
            <a:r>
              <a:rPr lang="en-US" sz="3600" dirty="0"/>
              <a:t>the necessity of revising seminary formation to deal with reports of </a:t>
            </a:r>
            <a:r>
              <a:rPr lang="en-US" sz="3600" b="1" dirty="0"/>
              <a:t>abusive sexual behavior by </a:t>
            </a:r>
            <a:r>
              <a:rPr lang="en-US" sz="3600" b="1" dirty="0" smtClean="0"/>
              <a:t>priests</a:t>
            </a:r>
          </a:p>
          <a:p>
            <a:pPr marL="0" lvl="0" indent="0">
              <a:buNone/>
            </a:pPr>
            <a:endParaRPr lang="en-US" sz="900" b="1" dirty="0" smtClean="0"/>
          </a:p>
          <a:p>
            <a:pPr lvl="0"/>
            <a:r>
              <a:rPr lang="en-US" sz="3600" dirty="0" smtClean="0"/>
              <a:t>Nonetheless, </a:t>
            </a:r>
            <a:r>
              <a:rPr lang="en-US" sz="3600" b="1" dirty="0" smtClean="0"/>
              <a:t>seminaries </a:t>
            </a:r>
            <a:r>
              <a:rPr lang="en-US" sz="3600" dirty="0" smtClean="0"/>
              <a:t>recognized the need for change and</a:t>
            </a:r>
            <a:r>
              <a:rPr lang="en-US" sz="3600" b="1" dirty="0" smtClean="0"/>
              <a:t> began to </a:t>
            </a:r>
            <a:r>
              <a:rPr lang="en-US" sz="3600" b="1" dirty="0"/>
              <a:t>modify </a:t>
            </a:r>
            <a:r>
              <a:rPr lang="en-US" sz="3600" b="1" dirty="0" smtClean="0"/>
              <a:t>formation programs substantially by </a:t>
            </a:r>
            <a:r>
              <a:rPr lang="en-US" sz="3600" b="1" dirty="0"/>
              <a:t>the late </a:t>
            </a:r>
            <a:r>
              <a:rPr lang="en-US" sz="3600" b="1" dirty="0" smtClean="0"/>
              <a:t>1980s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957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Involvement of Seminaries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95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</a:t>
            </a:r>
            <a:r>
              <a:rPr lang="en-US" dirty="0" smtClean="0"/>
              <a:t>riests </a:t>
            </a:r>
            <a:r>
              <a:rPr lang="en-US" dirty="0"/>
              <a:t>with allegations of sexual abuse against minors were enrolled in much </a:t>
            </a:r>
            <a:r>
              <a:rPr lang="en-US" b="1" dirty="0"/>
              <a:t>higher proportions in some seminaries </a:t>
            </a:r>
            <a:r>
              <a:rPr lang="en-US" dirty="0"/>
              <a:t>than </a:t>
            </a:r>
            <a:r>
              <a:rPr lang="en-US" dirty="0" smtClean="0"/>
              <a:t>others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dirty="0"/>
              <a:t>C</a:t>
            </a:r>
            <a:r>
              <a:rPr lang="en-US" dirty="0" smtClean="0"/>
              <a:t>ontrary </a:t>
            </a:r>
            <a:r>
              <a:rPr lang="en-US" dirty="0"/>
              <a:t>to widespread opinion, </a:t>
            </a:r>
            <a:r>
              <a:rPr lang="en-US" b="1" dirty="0"/>
              <a:t>those who attended high school seminaries were not more likely to abuse </a:t>
            </a:r>
            <a:r>
              <a:rPr lang="en-US" dirty="0"/>
              <a:t>than those who did </a:t>
            </a:r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414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Phases of Reports </a:t>
            </a:r>
            <a:r>
              <a:rPr lang="en-US" sz="4000" b="1" dirty="0" smtClean="0"/>
              <a:t>and</a:t>
            </a:r>
            <a:r>
              <a:rPr lang="en-US" b="1" dirty="0" smtClean="0"/>
              <a:t> Responses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1 – 1940s to Mid-1970s</a:t>
            </a:r>
          </a:p>
          <a:p>
            <a:r>
              <a:rPr lang="en-US" sz="2600" dirty="0"/>
              <a:t>E</a:t>
            </a:r>
            <a:r>
              <a:rPr lang="en-US" sz="2600" dirty="0" smtClean="0"/>
              <a:t>arly reports of a few incidents; clergy sexual abuse considered an anomaly; little response</a:t>
            </a:r>
            <a:endParaRPr lang="en-US" sz="2600" dirty="0"/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2 – Mid-1970s to 1985</a:t>
            </a:r>
          </a:p>
          <a:p>
            <a:r>
              <a:rPr lang="en-US" sz="2600" dirty="0"/>
              <a:t>S</a:t>
            </a:r>
            <a:r>
              <a:rPr lang="en-US" sz="2600" dirty="0" smtClean="0"/>
              <a:t>till limited reports of incidents; little official response; seminaries developed some programmatic elements on celibacy and sexuality</a:t>
            </a:r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1985 to 2002</a:t>
            </a:r>
          </a:p>
          <a:p>
            <a:r>
              <a:rPr lang="en-US" sz="2600" dirty="0"/>
              <a:t>M</a:t>
            </a:r>
            <a:r>
              <a:rPr lang="en-US" sz="2600" dirty="0" smtClean="0"/>
              <a:t>ore reports of clergy sexual misconduct came to light, with some response by bishops, more response by seminaries</a:t>
            </a:r>
            <a:endParaRPr lang="en-US" sz="2600" dirty="0"/>
          </a:p>
          <a:p>
            <a:pPr marL="0" indent="0"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4 – After 2002 Revelations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utpouring of reports of clergy sexual abuse resulted in extensive </a:t>
            </a:r>
            <a:r>
              <a:rPr lang="en-US" sz="2400" dirty="0"/>
              <a:t>response by both church </a:t>
            </a:r>
            <a:r>
              <a:rPr lang="en-US" sz="2400" dirty="0" smtClean="0"/>
              <a:t>officials and seminaries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533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6096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Phase 1 – 1940s to Mid-1970s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5588"/>
            <a:ext cx="4191000" cy="525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Church Response 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lergy </a:t>
            </a:r>
            <a:r>
              <a:rPr lang="en-US" sz="2400" dirty="0"/>
              <a:t>sexual misconduct considered an </a:t>
            </a:r>
            <a:r>
              <a:rPr lang="en-US" sz="2400" dirty="0" smtClean="0"/>
              <a:t>anomaly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/>
              <a:t>K</a:t>
            </a:r>
            <a:r>
              <a:rPr lang="en-US" sz="2400" dirty="0" smtClean="0"/>
              <a:t>nown reports </a:t>
            </a:r>
            <a:r>
              <a:rPr lang="en-US" sz="2400" dirty="0"/>
              <a:t>of </a:t>
            </a:r>
            <a:r>
              <a:rPr lang="en-US" sz="2400" dirty="0" smtClean="0"/>
              <a:t>incidents are rare, not publically revealed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i="1" dirty="0"/>
              <a:t>PPF </a:t>
            </a:r>
            <a:r>
              <a:rPr lang="en-US" sz="2400" dirty="0"/>
              <a:t>issued in 1971 </a:t>
            </a:r>
            <a:r>
              <a:rPr lang="en-US" sz="2400" dirty="0" smtClean="0"/>
              <a:t>has only minor content on celibacy, none on sexuality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/>
              <a:t>F</a:t>
            </a:r>
            <a:r>
              <a:rPr lang="en-US" sz="2400" dirty="0" smtClean="0"/>
              <a:t>ocus in the </a:t>
            </a:r>
            <a:r>
              <a:rPr lang="en-US" sz="2400" i="1" dirty="0" smtClean="0"/>
              <a:t>PPF </a:t>
            </a:r>
            <a:r>
              <a:rPr lang="en-US" sz="2400" dirty="0" smtClean="0"/>
              <a:t>was on ministry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1143000"/>
            <a:ext cx="38426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en-US" sz="32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Seminary Response</a:t>
            </a:r>
          </a:p>
          <a:p>
            <a:endParaRPr lang="en-US" sz="8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I</a:t>
            </a:r>
            <a:r>
              <a:rPr lang="en-US" sz="2400" dirty="0" smtClean="0">
                <a:solidFill>
                  <a:prstClr val="black"/>
                </a:solidFill>
              </a:rPr>
              <a:t>nformation </a:t>
            </a:r>
            <a:r>
              <a:rPr lang="en-US" sz="2400" dirty="0">
                <a:solidFill>
                  <a:prstClr val="black"/>
                </a:solidFill>
              </a:rPr>
              <a:t>about programs available mainly in histories of seminaries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Reports </a:t>
            </a:r>
            <a:r>
              <a:rPr lang="en-US" sz="2400" dirty="0">
                <a:solidFill>
                  <a:prstClr val="black"/>
                </a:solidFill>
              </a:rPr>
              <a:t>of human or personal formation rarely mentioned in histories</a:t>
            </a:r>
          </a:p>
          <a:p>
            <a:endParaRPr lang="en-US" sz="10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V</a:t>
            </a:r>
            <a:r>
              <a:rPr lang="en-US" sz="2400" dirty="0" smtClean="0">
                <a:solidFill>
                  <a:prstClr val="black"/>
                </a:solidFill>
              </a:rPr>
              <a:t>ery </a:t>
            </a:r>
            <a:r>
              <a:rPr lang="en-US" sz="2400" dirty="0">
                <a:solidFill>
                  <a:prstClr val="black"/>
                </a:solidFill>
              </a:rPr>
              <a:t>limited instruction on celibacy, sexuality, and related topics reported by priests of that era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B-</a:t>
            </a:r>
            <a:fld id="{007900BF-05E7-4F3B-8140-FE4A01E897F6}" type="slidenum">
              <a:rPr lang="en-US" sz="1600" b="1" smtClean="0"/>
              <a:t>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87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>2013</Year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2013-05-10T04:00:00+00:00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612CEE6A-4C4D-4CF7-85DA-F8DA06AD7AF9}"/>
</file>

<file path=customXml/itemProps2.xml><?xml version="1.0" encoding="utf-8"?>
<ds:datastoreItem xmlns:ds="http://schemas.openxmlformats.org/officeDocument/2006/customXml" ds:itemID="{366D3D56-8AD3-408C-A931-E62D3562AEDF}"/>
</file>

<file path=customXml/itemProps3.xml><?xml version="1.0" encoding="utf-8"?>
<ds:datastoreItem xmlns:ds="http://schemas.openxmlformats.org/officeDocument/2006/customXml" ds:itemID="{24D56705-A0C3-4C33-951C-88A41299B8EE}"/>
</file>

<file path=customXml/itemProps4.xml><?xml version="1.0" encoding="utf-8"?>
<ds:datastoreItem xmlns:ds="http://schemas.openxmlformats.org/officeDocument/2006/customXml" ds:itemID="{14E17455-35D2-4DEA-A322-4D894865E951}"/>
</file>

<file path=docProps/app.xml><?xml version="1.0" encoding="utf-8"?>
<Properties xmlns="http://schemas.openxmlformats.org/officeDocument/2006/extended-properties" xmlns:vt="http://schemas.openxmlformats.org/officeDocument/2006/docPropsVTypes">
  <TotalTime>7923</TotalTime>
  <Words>1455</Words>
  <Application>Microsoft Office PowerPoint</Application>
  <PresentationFormat>On-screen Show (4:3)</PresentationFormat>
  <Paragraphs>194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Main Sources of Data</vt:lpstr>
      <vt:lpstr> Church Directives on Formation for Celibacy and Sexuality, 1 </vt:lpstr>
      <vt:lpstr>Church Directives on Formation for Celibacy and Sexuality, 2</vt:lpstr>
      <vt:lpstr>Church and Seminary Responses</vt:lpstr>
      <vt:lpstr>Involvement of Seminaries</vt:lpstr>
      <vt:lpstr> Phases of Reports and Responses </vt:lpstr>
      <vt:lpstr>  Phase 1 – 1940s to Mid-1970s  </vt:lpstr>
      <vt:lpstr>  Phase 2 – Mid-1970s to 1985  </vt:lpstr>
      <vt:lpstr> Phase 3 – 1985 to 2002 </vt:lpstr>
      <vt:lpstr> Phase 4 – After 2002 Revelations </vt:lpstr>
      <vt:lpstr>Details of Responses by the Bishops’ Conference, 1</vt:lpstr>
      <vt:lpstr>Details of Responses by the Bishops’ Conference, 2</vt:lpstr>
      <vt:lpstr>Details of Responses by the Bishops’ Conference, 3 “Office of Child and Youth Protection”</vt:lpstr>
      <vt:lpstr>Details of Responses by the Bishops’ Conference, 4</vt:lpstr>
      <vt:lpstr>Details of Responses by the Bishops’ Conference, 5</vt:lpstr>
      <vt:lpstr>Summary of Responses to Sexual Abuse of Minors by Catholic Priests in the United States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Modules</dc:title>
  <dc:creator>Windows User</dc:creator>
  <cp:lastModifiedBy>Windows User</cp:lastModifiedBy>
  <cp:revision>45</cp:revision>
  <cp:lastPrinted>2012-06-25T21:19:57Z</cp:lastPrinted>
  <dcterms:created xsi:type="dcterms:W3CDTF">2012-03-12T20:49:50Z</dcterms:created>
  <dcterms:modified xsi:type="dcterms:W3CDTF">2013-01-25T20:57:53Z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