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17" r:id="rId2"/>
    <p:sldId id="420" r:id="rId3"/>
    <p:sldId id="418" r:id="rId4"/>
    <p:sldId id="329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10" r:id="rId22"/>
    <p:sldId id="419" r:id="rId23"/>
    <p:sldId id="309" r:id="rId24"/>
    <p:sldId id="262" r:id="rId25"/>
    <p:sldId id="290" r:id="rId26"/>
    <p:sldId id="264" r:id="rId27"/>
    <p:sldId id="260" r:id="rId28"/>
    <p:sldId id="287" r:id="rId29"/>
    <p:sldId id="312" r:id="rId30"/>
    <p:sldId id="311" r:id="rId31"/>
    <p:sldId id="288" r:id="rId32"/>
    <p:sldId id="328" r:id="rId33"/>
    <p:sldId id="275" r:id="rId34"/>
    <p:sldId id="291" r:id="rId35"/>
    <p:sldId id="347" r:id="rId36"/>
    <p:sldId id="330" r:id="rId37"/>
    <p:sldId id="370" r:id="rId38"/>
    <p:sldId id="371" r:id="rId39"/>
    <p:sldId id="372" r:id="rId40"/>
    <p:sldId id="373" r:id="rId41"/>
    <p:sldId id="374" r:id="rId42"/>
    <p:sldId id="375" r:id="rId43"/>
    <p:sldId id="348" r:id="rId44"/>
    <p:sldId id="313" r:id="rId45"/>
    <p:sldId id="320" r:id="rId46"/>
    <p:sldId id="321" r:id="rId47"/>
    <p:sldId id="322" r:id="rId48"/>
    <p:sldId id="323" r:id="rId49"/>
    <p:sldId id="324" r:id="rId50"/>
    <p:sldId id="325" r:id="rId51"/>
    <p:sldId id="300" r:id="rId52"/>
    <p:sldId id="326" r:id="rId53"/>
    <p:sldId id="327" r:id="rId54"/>
    <p:sldId id="349" r:id="rId55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e W. Bazinet" initials="C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0E527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2007" autoAdjust="0"/>
  </p:normalViewPr>
  <p:slideViewPr>
    <p:cSldViewPr showGuides="1">
      <p:cViewPr>
        <p:scale>
          <a:sx n="80" d="100"/>
          <a:sy n="80" d="100"/>
        </p:scale>
        <p:origin x="-8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F5732-C153-4B9A-80B0-2DDB8CACA861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8273-46B5-4840-90EF-AB4E77BD3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9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B4106441-A3BD-4DFA-9C9E-01A48ABC5AE2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0535F6D2-98CB-46D8-964F-D5585D9C2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8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inconsistency-</a:t>
            </a:r>
            <a:r>
              <a:rPr lang="en-US" baseline="0" dirty="0" smtClean="0"/>
              <a:t> Rice (1981) study STM  used 5 countries each one had slightly different rule for determining fertile window so compromised on least common denominator to define  (temp only for end of window, Calendar rule for beginning)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F6D2-98CB-46D8-964F-D5585D9C2D6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3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F6D2-98CB-46D8-964F-D5585D9C2D6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8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F6D2-98CB-46D8-964F-D5585D9C2D6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9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Experienced</a:t>
            </a:r>
            <a:r>
              <a:rPr lang="en-US" baseline="0" dirty="0" smtClean="0"/>
              <a:t> STM users from Australia, England  &amp; Canada</a:t>
            </a:r>
          </a:p>
          <a:p>
            <a:r>
              <a:rPr lang="en-US" baseline="0" dirty="0" smtClean="0"/>
              <a:t>All breastfeeding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5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0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3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2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0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7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2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3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3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83AD-F263-43AA-AA4A-CBE6C7D5673A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151CD-4EE6-497E-91FF-D14CB9C68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ochrane.org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ummaries.cochrane.org/CD004860/family-planning-with-methods-based-on-fertility-awarenes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.edu/Reports/2009/ComparativeEffectivenessResearchPriorities.aspx" TargetMode="External"/><Relationship Id="rId2" Type="http://schemas.openxmlformats.org/officeDocument/2006/relationships/hyperlink" Target="https://ctsi.mcw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rsp.org.uk/6_2_2.aspx" TargetMode="External"/><Relationship Id="rId4" Type="http://schemas.openxmlformats.org/officeDocument/2006/relationships/hyperlink" Target="http://www.pcori.org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NFP </a:t>
            </a:r>
            <a:r>
              <a:rPr lang="en-US" dirty="0" smtClean="0"/>
              <a:t>Fact </a:t>
            </a:r>
            <a:r>
              <a:rPr lang="en-US" dirty="0" smtClean="0"/>
              <a:t>Checkers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Richard J. Fehring PhD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Mike Manhart PhD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7494"/>
            <a:ext cx="4229100" cy="41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2764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Brazilian Rock Star – Impact/scaling-up/diffusion/e-Libraries</a:t>
            </a: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2" name="Picture 2" descr="C:\Users\fehringr\AppData\Local\Microsoft\Windows\Temporary Internet Files\Content.Outlook\ACMY75NR\IMAG0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7200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6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Research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Selecting topic important </a:t>
            </a:r>
            <a:r>
              <a:rPr lang="en-US" dirty="0"/>
              <a:t>to practice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Conducting </a:t>
            </a:r>
            <a:r>
              <a:rPr lang="en-US" dirty="0"/>
              <a:t>an exhaustive search of </a:t>
            </a:r>
            <a:r>
              <a:rPr lang="en-US" dirty="0" smtClean="0"/>
              <a:t>evidence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b="1" dirty="0" smtClean="0"/>
              <a:t>Establishing </a:t>
            </a:r>
            <a:r>
              <a:rPr lang="en-US" b="1" dirty="0"/>
              <a:t>criteria for selecting </a:t>
            </a:r>
            <a:r>
              <a:rPr lang="en-US" b="1" dirty="0" smtClean="0"/>
              <a:t>best </a:t>
            </a:r>
            <a:r>
              <a:rPr lang="en-US" b="1" dirty="0"/>
              <a:t>evidence, </a:t>
            </a:r>
            <a:endParaRPr lang="en-US" b="1" dirty="0" smtClean="0"/>
          </a:p>
          <a:p>
            <a:r>
              <a:rPr lang="en-US" dirty="0" smtClean="0"/>
              <a:t>Making </a:t>
            </a:r>
            <a:r>
              <a:rPr lang="en-US" dirty="0"/>
              <a:t>a table of the studies in the review</a:t>
            </a:r>
            <a:r>
              <a:rPr lang="en-US" dirty="0" smtClean="0"/>
              <a:t>,</a:t>
            </a:r>
          </a:p>
          <a:p>
            <a:r>
              <a:rPr lang="en-US" dirty="0" smtClean="0"/>
              <a:t>Analyzing </a:t>
            </a:r>
            <a:r>
              <a:rPr lang="en-US" dirty="0"/>
              <a:t>the evidence, and </a:t>
            </a:r>
            <a:endParaRPr lang="en-US" dirty="0" smtClean="0"/>
          </a:p>
          <a:p>
            <a:r>
              <a:rPr lang="en-US" dirty="0" smtClean="0"/>
              <a:t>Providing </a:t>
            </a:r>
            <a:r>
              <a:rPr lang="en-US" dirty="0"/>
              <a:t>a summary and conclusion.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8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Research Evidence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05000"/>
            <a:ext cx="8382001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791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Validity: Controlling confounding factors that might explain the results.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109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Research Evidence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8" y="1600200"/>
            <a:ext cx="7037422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51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of Evidence A-F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= strong </a:t>
            </a:r>
            <a:r>
              <a:rPr lang="en-US" dirty="0"/>
              <a:t>scientific </a:t>
            </a:r>
            <a:r>
              <a:rPr lang="en-US" dirty="0" smtClean="0"/>
              <a:t>evidence</a:t>
            </a:r>
          </a:p>
          <a:p>
            <a:r>
              <a:rPr lang="en-US" dirty="0" smtClean="0"/>
              <a:t>B = good </a:t>
            </a:r>
            <a:r>
              <a:rPr lang="en-US" dirty="0"/>
              <a:t>scientific </a:t>
            </a:r>
            <a:r>
              <a:rPr lang="en-US" dirty="0" smtClean="0"/>
              <a:t>evidence</a:t>
            </a:r>
          </a:p>
          <a:p>
            <a:r>
              <a:rPr lang="en-US" dirty="0" smtClean="0"/>
              <a:t>C = mixed </a:t>
            </a:r>
            <a:r>
              <a:rPr lang="en-US" dirty="0"/>
              <a:t>or conflicting </a:t>
            </a:r>
            <a:r>
              <a:rPr lang="en-US" dirty="0" smtClean="0"/>
              <a:t>evidence</a:t>
            </a:r>
          </a:p>
          <a:p>
            <a:r>
              <a:rPr lang="en-US" dirty="0" smtClean="0"/>
              <a:t>D = strong </a:t>
            </a:r>
            <a:r>
              <a:rPr lang="en-US" dirty="0"/>
              <a:t>negative evidence </a:t>
            </a:r>
            <a:endParaRPr lang="en-US" dirty="0" smtClean="0"/>
          </a:p>
          <a:p>
            <a:r>
              <a:rPr lang="en-US" dirty="0" smtClean="0"/>
              <a:t>F = lack </a:t>
            </a:r>
            <a:r>
              <a:rPr lang="en-US" dirty="0"/>
              <a:t>of </a:t>
            </a:r>
            <a:r>
              <a:rPr lang="en-US" dirty="0" smtClean="0"/>
              <a:t>evidence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4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Single arm versus randomized comparison</a:t>
            </a:r>
          </a:p>
          <a:p>
            <a:r>
              <a:rPr lang="en-US" dirty="0" err="1" smtClean="0"/>
              <a:t>Avistan</a:t>
            </a:r>
            <a:r>
              <a:rPr lang="en-US" dirty="0" smtClean="0"/>
              <a:t> example</a:t>
            </a:r>
          </a:p>
          <a:p>
            <a:r>
              <a:rPr lang="en-US" dirty="0" smtClean="0"/>
              <a:t>Phase 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Generalizability </a:t>
            </a:r>
            <a:r>
              <a:rPr lang="en-US" dirty="0" smtClean="0"/>
              <a:t>– externally valid!  </a:t>
            </a:r>
          </a:p>
          <a:p>
            <a:r>
              <a:rPr lang="en-US" dirty="0" smtClean="0"/>
              <a:t>Are most NFP efficacy studies externally valid – probably NOT!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886200" cy="450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75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Comparative Effectiveness Research (CER)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Involves </a:t>
            </a:r>
            <a:r>
              <a:rPr lang="en-US" dirty="0"/>
              <a:t>providing evidence for treatments, methods or approaches for managing major health concerns and conditions.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purpose of CER is to identify what works best for which patients under what circumstances and is patient focused.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Institute of Medicine (IOM) has delineated the 100 most significant areas that need better research and </a:t>
            </a:r>
            <a:r>
              <a:rPr lang="en-US" b="1" dirty="0"/>
              <a:t>comparative evidence </a:t>
            </a:r>
            <a:r>
              <a:rPr lang="en-US" dirty="0"/>
              <a:t>for treating or managing health problems (IOM 2009). </a:t>
            </a:r>
          </a:p>
        </p:txBody>
      </p:sp>
    </p:spTree>
    <p:extLst>
      <p:ext uri="{BB962C8B-B14F-4D97-AF65-F5344CB8AC3E}">
        <p14:creationId xmlns:p14="http://schemas.microsoft.com/office/powerpoint/2010/main" val="322088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 and NFP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the top 25 list of the IOM’s CER is </a:t>
            </a:r>
            <a:r>
              <a:rPr lang="en-US" b="1" dirty="0">
                <a:solidFill>
                  <a:srgbClr val="C00000"/>
                </a:solidFill>
              </a:rPr>
              <a:t>the effort to compare the effectiveness of innovative strategies for preventing unintended pregnancies. 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Which </a:t>
            </a:r>
            <a:r>
              <a:rPr lang="en-US" dirty="0"/>
              <a:t>method of NFP works best for which couples (for achieving or avoiding pregnancy) and under what circumstances is of interest to those health providers who provide or refer for a moral (and integrative) approach to family planning.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2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Cochrane Reviews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Archie Cochrane, PhD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Tamaflu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Metronixs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Bias of authors researchers</a:t>
            </a:r>
          </a:p>
          <a:p>
            <a:endParaRPr lang="en-US" dirty="0"/>
          </a:p>
          <a:p>
            <a:r>
              <a:rPr lang="en-US" dirty="0" smtClean="0"/>
              <a:t>Ghost writers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http://www.cochrane.org/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0"/>
            <a:ext cx="38481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2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Grimes Cochrane Review of NFP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Grimes et al. (2010), in a systematic review of fertility awareness-based methods for avoiding pregnancy, identified 3 randomized controlled trials that have been published: </a:t>
            </a:r>
            <a:endParaRPr lang="en-US" dirty="0" smtClean="0"/>
          </a:p>
          <a:p>
            <a:r>
              <a:rPr lang="en-US" dirty="0" smtClean="0"/>
              <a:t>Medina </a:t>
            </a:r>
            <a:r>
              <a:rPr lang="en-US" dirty="0"/>
              <a:t>et al (1980), comparing the ovulation method to the </a:t>
            </a:r>
            <a:r>
              <a:rPr lang="en-US" dirty="0" err="1"/>
              <a:t>symptothermal</a:t>
            </a:r>
            <a:r>
              <a:rPr lang="en-US" dirty="0"/>
              <a:t> method in Colombia; </a:t>
            </a:r>
            <a:endParaRPr lang="en-US" dirty="0" smtClean="0"/>
          </a:p>
          <a:p>
            <a:r>
              <a:rPr lang="en-US" dirty="0" smtClean="0"/>
              <a:t>Wade </a:t>
            </a:r>
            <a:r>
              <a:rPr lang="en-US" dirty="0"/>
              <a:t>et al (1981), comparing the ovulation method to the </a:t>
            </a:r>
            <a:r>
              <a:rPr lang="en-US" dirty="0" err="1"/>
              <a:t>symptothermal</a:t>
            </a:r>
            <a:r>
              <a:rPr lang="en-US" dirty="0"/>
              <a:t> method in Los Angeles;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err="1"/>
              <a:t>Kass-Annesse</a:t>
            </a:r>
            <a:r>
              <a:rPr lang="en-US" dirty="0"/>
              <a:t> (1989), comparing use of a vaginal sponge with and without a calendar plus basal body temperature method.  </a:t>
            </a: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summaries.cochrane.org/CD004860/family-planning-with-methods-based-on-fertility-awareness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8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Topics for Fact Checking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Evidenced-Based Medicine/Healthcare</a:t>
            </a:r>
          </a:p>
          <a:p>
            <a:r>
              <a:rPr lang="en-US" dirty="0" smtClean="0"/>
              <a:t>Effectiveness for Avoiding pregnancy</a:t>
            </a:r>
          </a:p>
          <a:p>
            <a:r>
              <a:rPr lang="en-US" dirty="0" smtClean="0"/>
              <a:t>Effectiveness for Achieving pregnancy</a:t>
            </a:r>
          </a:p>
          <a:p>
            <a:r>
              <a:rPr lang="en-US" dirty="0" smtClean="0"/>
              <a:t>Effectiveness postpartum/breastfeeding</a:t>
            </a:r>
          </a:p>
          <a:p>
            <a:r>
              <a:rPr lang="en-US" dirty="0" smtClean="0"/>
              <a:t>Effectiveness </a:t>
            </a:r>
            <a:r>
              <a:rPr lang="en-US" dirty="0" err="1" smtClean="0"/>
              <a:t>perimenopause</a:t>
            </a:r>
            <a:endParaRPr lang="en-US" dirty="0" smtClean="0"/>
          </a:p>
          <a:p>
            <a:r>
              <a:rPr lang="en-US" dirty="0" smtClean="0"/>
              <a:t>Effectiveness in atypical situations</a:t>
            </a:r>
          </a:p>
          <a:p>
            <a:r>
              <a:rPr lang="en-US" dirty="0" smtClean="0"/>
              <a:t>Differences between NFP and contraception</a:t>
            </a:r>
          </a:p>
          <a:p>
            <a:r>
              <a:rPr lang="en-US" dirty="0" smtClean="0"/>
              <a:t>Best NFP method?  Too complicated?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 of NFP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Manhart</a:t>
            </a:r>
            <a:r>
              <a:rPr lang="en-US" dirty="0"/>
              <a:t>, M. D., </a:t>
            </a:r>
            <a:r>
              <a:rPr lang="en-US" dirty="0" err="1"/>
              <a:t>M.Duane</a:t>
            </a:r>
            <a:r>
              <a:rPr lang="en-US" dirty="0"/>
              <a:t>, A. L. Lind, I. Sinai, and J. Golden-</a:t>
            </a:r>
            <a:r>
              <a:rPr lang="en-US" dirty="0" err="1"/>
              <a:t>Tevald</a:t>
            </a:r>
            <a:r>
              <a:rPr lang="en-US" dirty="0"/>
              <a:t>. 2013. Fertility awareness-based methods of family planning: A review of effectiveness for avoiding pregnancy using SORT.  </a:t>
            </a:r>
            <a:r>
              <a:rPr lang="en-US" i="1" dirty="0"/>
              <a:t>Osteopathic Family Physician</a:t>
            </a:r>
            <a:r>
              <a:rPr lang="en-US" dirty="0"/>
              <a:t> 5: 2-8.</a:t>
            </a:r>
          </a:p>
          <a:p>
            <a:r>
              <a:rPr lang="en-US" dirty="0" err="1" smtClean="0"/>
              <a:t>Smole</a:t>
            </a:r>
            <a:r>
              <a:rPr lang="en-US" dirty="0"/>
              <a:t>, B. A., and C. M. Robinson.  2012.  Natural family planning.  </a:t>
            </a:r>
            <a:r>
              <a:rPr lang="en-US" i="1" dirty="0"/>
              <a:t>American Family Physician </a:t>
            </a:r>
            <a:r>
              <a:rPr lang="en-US" dirty="0"/>
              <a:t>86: 924-928.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9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Effectiveness in Avoiding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Director &amp; Teacher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93" y="1752600"/>
            <a:ext cx="4038600" cy="30289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25 yr. career in Drug development-retired</a:t>
            </a:r>
          </a:p>
          <a:p>
            <a:r>
              <a:rPr lang="en-US" dirty="0" smtClean="0"/>
              <a:t>28 yr. career NFP teaching couple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2400"/>
            <a:ext cx="3368040" cy="25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6" y="1702772"/>
            <a:ext cx="89058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SORT- Strength of Recommendation Taxonomy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eveloped for use by family medicine and primary care journals</a:t>
            </a:r>
          </a:p>
          <a:p>
            <a:pPr lvl="1"/>
            <a:r>
              <a:rPr lang="en-US" dirty="0" smtClean="0"/>
              <a:t>Focus on </a:t>
            </a:r>
            <a:r>
              <a:rPr lang="en-US" i="1" dirty="0" smtClean="0"/>
              <a:t>patient centered </a:t>
            </a:r>
            <a:r>
              <a:rPr lang="en-US" dirty="0" smtClean="0"/>
              <a:t>outcomes</a:t>
            </a:r>
          </a:p>
          <a:p>
            <a:r>
              <a:rPr lang="en-US" dirty="0"/>
              <a:t>F</a:t>
            </a:r>
            <a:r>
              <a:rPr lang="en-US" dirty="0" smtClean="0"/>
              <a:t>ramework to determine level of evidence for individual studies (evidence= 1,2,3)</a:t>
            </a:r>
          </a:p>
          <a:p>
            <a:r>
              <a:rPr lang="en-US" dirty="0"/>
              <a:t>F</a:t>
            </a:r>
            <a:r>
              <a:rPr lang="en-US" dirty="0" smtClean="0"/>
              <a:t>ramework for Strength of Recommendation based on body of evidence (SOR= A,B,C)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Ebell, M.H., et. al.</a:t>
            </a:r>
            <a:r>
              <a:rPr lang="en-US" dirty="0"/>
              <a:t> (2004</a:t>
            </a:r>
            <a:r>
              <a:rPr lang="en-US" dirty="0" smtClean="0"/>
              <a:t>) </a:t>
            </a:r>
            <a:r>
              <a:rPr lang="en-US" i="1" dirty="0" smtClean="0"/>
              <a:t>Am Fam. Physician </a:t>
            </a:r>
            <a:r>
              <a:rPr lang="en-US" dirty="0" smtClean="0"/>
              <a:t>69:548-56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7909" y="353291"/>
            <a:ext cx="5888181" cy="762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Evidence for Single Study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5486400"/>
            <a:ext cx="3505200" cy="228600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6400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400" dirty="0" err="1"/>
              <a:t>Ebell</a:t>
            </a:r>
            <a:r>
              <a:rPr lang="en-US" sz="1400" dirty="0"/>
              <a:t>, M.H., et. al. (2004) </a:t>
            </a:r>
            <a:r>
              <a:rPr lang="en-US" sz="1400" i="1" dirty="0"/>
              <a:t>Am Fam. Physician </a:t>
            </a:r>
            <a:r>
              <a:rPr lang="en-US" sz="1400" dirty="0"/>
              <a:t>69:548-56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Defining a High quality FABM cohort clinical trial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323181"/>
              </p:ext>
            </p:extLst>
          </p:nvPr>
        </p:nvGraphicFramePr>
        <p:xfrm>
          <a:off x="685800" y="914400"/>
          <a:ext cx="7772399" cy="57435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79876"/>
                <a:gridCol w="5263646"/>
                <a:gridCol w="928877"/>
              </a:tblGrid>
              <a:tr h="3257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Critical </a:t>
                      </a:r>
                      <a:r>
                        <a:rPr lang="en-US" sz="1400" dirty="0">
                          <a:effectLst/>
                        </a:rPr>
                        <a:t>Criteria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Points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6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Sexually Active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Only sexually active, fecund, women admitted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4,2,0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246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Prospective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collected prospectively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246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Size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Properly sized trial to address the research question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4,2,0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50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Standardized counseling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FABM taught to participants using standardized counseling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4,2,0,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50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Learning phase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Follow-up starts immediately after method </a:t>
                      </a:r>
                      <a:r>
                        <a:rPr lang="en-US" sz="1400" dirty="0" smtClean="0">
                          <a:effectLst/>
                        </a:rPr>
                        <a:t>counseling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246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Follow-up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Participants followed for at least one year of method use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519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Survival Analysis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Pregnancy rates calculated using survival analysis/life </a:t>
                      </a:r>
                      <a:r>
                        <a:rPr lang="en-US" sz="1400" dirty="0" smtClean="0">
                          <a:effectLst/>
                        </a:rPr>
                        <a:t>tables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50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Pregnancies Recorded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Procedures </a:t>
                      </a:r>
                      <a:r>
                        <a:rPr lang="en-US" sz="1400" dirty="0">
                          <a:effectLst/>
                        </a:rPr>
                        <a:t>to ensure that all pregnancies are detected and recorded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4,2,0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50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Prospective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Preg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Intentions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Pregnancies recorded as intentional only if prospectively classified as intentional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50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typical use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Analysis of typical use pregnancy rates includes all unintentional pregnancies, and all cycles of use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856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correct use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Analysis </a:t>
                      </a:r>
                      <a:r>
                        <a:rPr lang="en-US" sz="1400" dirty="0" smtClean="0">
                          <a:effectLst/>
                        </a:rPr>
                        <a:t>includes </a:t>
                      </a:r>
                      <a:r>
                        <a:rPr lang="en-US" sz="1400" dirty="0">
                          <a:effectLst/>
                        </a:rPr>
                        <a:t>all cycles in which the method was correctly used to avoid pregnancy, and exclude from the denominator cycles in which the method was not correctly used to avoid pregnancies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509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IRB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IRB </a:t>
                      </a:r>
                      <a:r>
                        <a:rPr lang="en-US" sz="1400" dirty="0">
                          <a:effectLst/>
                        </a:rPr>
                        <a:t>review to ensure rights of participants were respected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All peer-reviewed publications from 1980</a:t>
            </a:r>
          </a:p>
          <a:p>
            <a:r>
              <a:rPr lang="en-US" dirty="0" smtClean="0"/>
              <a:t>Rationale:</a:t>
            </a:r>
          </a:p>
          <a:p>
            <a:pPr lvl="1"/>
            <a:r>
              <a:rPr lang="en-US" dirty="0" smtClean="0"/>
              <a:t>Sufficient time to have maximum # trials</a:t>
            </a:r>
          </a:p>
          <a:p>
            <a:pPr lvl="1"/>
            <a:r>
              <a:rPr lang="en-US" dirty="0" smtClean="0"/>
              <a:t>Includes WHO Ovulation method publications</a:t>
            </a:r>
          </a:p>
          <a:p>
            <a:pPr lvl="1"/>
            <a:endParaRPr lang="en-US" dirty="0"/>
          </a:p>
          <a:p>
            <a:r>
              <a:rPr lang="en-US" dirty="0" smtClean="0"/>
              <a:t>Approximately 150 citations identified</a:t>
            </a:r>
          </a:p>
          <a:p>
            <a:pPr lvl="1"/>
            <a:r>
              <a:rPr lang="en-US" dirty="0" smtClean="0"/>
              <a:t>~80 reviewed in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FABM Evidence for Efficacy in Postponing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29 clinical trials</a:t>
            </a:r>
          </a:p>
          <a:p>
            <a:r>
              <a:rPr lang="en-US" dirty="0" smtClean="0"/>
              <a:t>8,200 women</a:t>
            </a:r>
          </a:p>
          <a:p>
            <a:r>
              <a:rPr lang="en-US" dirty="0" smtClean="0"/>
              <a:t>107,000 cycles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All major FABM- at least one study evidence level 1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		Sounds like a lot but….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53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Data </a:t>
            </a:r>
            <a:r>
              <a:rPr lang="en-US" dirty="0"/>
              <a:t>S</a:t>
            </a:r>
            <a:r>
              <a:rPr lang="en-US" dirty="0" smtClean="0"/>
              <a:t>ubmitted for a </a:t>
            </a:r>
            <a:r>
              <a:rPr lang="en-US" i="1" dirty="0" smtClean="0"/>
              <a:t>Single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rug </a:t>
            </a:r>
            <a:r>
              <a:rPr lang="en-US" dirty="0"/>
              <a:t>A</a:t>
            </a:r>
            <a:r>
              <a:rPr lang="en-US" dirty="0" smtClean="0"/>
              <a:t>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separate efficacy studies</a:t>
            </a:r>
          </a:p>
          <a:p>
            <a:r>
              <a:rPr lang="en-US" dirty="0" smtClean="0"/>
              <a:t>15,396 patients followed 1-10 years</a:t>
            </a:r>
          </a:p>
          <a:p>
            <a:r>
              <a:rPr lang="en-US" dirty="0" smtClean="0"/>
              <a:t>20-30 publications </a:t>
            </a:r>
            <a:r>
              <a:rPr lang="en-US" i="1" dirty="0" smtClean="0"/>
              <a:t>per year </a:t>
            </a:r>
            <a:r>
              <a:rPr lang="en-US" dirty="0" smtClean="0"/>
              <a:t>from dataset post approval.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Director &amp; Chair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07" y="2514600"/>
            <a:ext cx="3759199" cy="2819399"/>
          </a:xfrm>
        </p:spPr>
      </p:pic>
    </p:spTree>
    <p:extLst>
      <p:ext uri="{BB962C8B-B14F-4D97-AF65-F5344CB8AC3E}">
        <p14:creationId xmlns:p14="http://schemas.microsoft.com/office/powerpoint/2010/main" val="27354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in NFP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periods</a:t>
            </a:r>
          </a:p>
          <a:p>
            <a:r>
              <a:rPr lang="en-US" dirty="0" smtClean="0"/>
              <a:t>High drop out/ lost to follow-up</a:t>
            </a:r>
          </a:p>
          <a:p>
            <a:r>
              <a:rPr lang="en-US" dirty="0" smtClean="0"/>
              <a:t>Pearl rate analysis</a:t>
            </a:r>
          </a:p>
          <a:p>
            <a:r>
              <a:rPr lang="en-US" dirty="0" smtClean="0"/>
              <a:t>Retrospective</a:t>
            </a:r>
          </a:p>
          <a:p>
            <a:r>
              <a:rPr lang="en-US" dirty="0" smtClean="0"/>
              <a:t>Published without peer review </a:t>
            </a:r>
          </a:p>
          <a:p>
            <a:r>
              <a:rPr lang="en-US" dirty="0" smtClean="0"/>
              <a:t>Inconsistency/lack of clarity on rules used </a:t>
            </a:r>
            <a:r>
              <a:rPr lang="en-US" smtClean="0"/>
              <a:t>across studies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Best Evidence of FABM in postponing pregnancy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519777"/>
              </p:ext>
            </p:extLst>
          </p:nvPr>
        </p:nvGraphicFramePr>
        <p:xfrm>
          <a:off x="533400" y="1143000"/>
          <a:ext cx="8077200" cy="5401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990600"/>
                <a:gridCol w="1143000"/>
                <a:gridCol w="914400"/>
                <a:gridCol w="1447800"/>
                <a:gridCol w="2209800"/>
              </a:tblGrid>
              <a:tr h="62160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Method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1yr. probability  unintended pregnancy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SORT Evidence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Level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Score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Correct use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Typical use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7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Frank Hermann (2007)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Frank Herrmann (1997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4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STM w/barrier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Frank Herrmann(2007)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44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Frank Herrmann (1997)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4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Creighton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--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en-US" sz="1800" dirty="0" smtClean="0">
                          <a:effectLst/>
                        </a:rPr>
                        <a:t>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Hilgers (1998)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en-US" sz="1800" dirty="0" smtClean="0">
                          <a:effectLst/>
                        </a:rPr>
                        <a:t>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Howard &amp; Stanford (1999)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4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Billings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 </a:t>
                      </a:r>
                      <a:r>
                        <a:rPr lang="en-US" sz="1400" dirty="0">
                          <a:effectLst/>
                        </a:rPr>
                        <a:t>(post hoc)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Trussell (1991)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Indian </a:t>
                      </a:r>
                      <a:r>
                        <a:rPr lang="en-US" sz="1400" dirty="0" smtClean="0">
                          <a:effectLst/>
                        </a:rPr>
                        <a:t>Med. Tsk </a:t>
                      </a:r>
                      <a:r>
                        <a:rPr lang="en-US" sz="1400" dirty="0" err="1" smtClean="0">
                          <a:effectLst/>
                        </a:rPr>
                        <a:t>Frc</a:t>
                      </a:r>
                      <a:r>
                        <a:rPr lang="en-US" sz="1400" dirty="0" smtClean="0">
                          <a:effectLst/>
                        </a:rPr>
                        <a:t>. </a:t>
                      </a:r>
                      <a:r>
                        <a:rPr lang="en-US" sz="1400" dirty="0">
                          <a:effectLst/>
                        </a:rPr>
                        <a:t>(1996)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Marquette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Fehring (2007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TDM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13.7%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Arevalo</a:t>
                      </a:r>
                      <a:r>
                        <a:rPr lang="en-US" sz="1400" dirty="0">
                          <a:effectLst/>
                        </a:rPr>
                        <a:t> (2004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SDM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4.7%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Arevalo</a:t>
                      </a:r>
                      <a:r>
                        <a:rPr lang="en-US" sz="1400" dirty="0">
                          <a:effectLst/>
                        </a:rPr>
                        <a:t> (2002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</a:txBody>
                  <a:tcPr marL="67084" marR="670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7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Clinical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 comparison of 2 internet-supported Marquette models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“Monitor alone” vs. “Mucus alone”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All charts recorded online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639026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Fehring et al; </a:t>
            </a:r>
            <a:r>
              <a:rPr lang="en-US" i="1" dirty="0" smtClean="0"/>
              <a:t>Contraception</a:t>
            </a:r>
            <a:r>
              <a:rPr lang="en-US" dirty="0" smtClean="0"/>
              <a:t> 88(1):24 (2013)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00861"/>
              </p:ext>
            </p:extLst>
          </p:nvPr>
        </p:nvGraphicFramePr>
        <p:xfrm>
          <a:off x="1219200" y="4165600"/>
          <a:ext cx="5867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1219200"/>
                <a:gridCol w="1219200"/>
                <a:gridCol w="990600"/>
              </a:tblGrid>
              <a:tr h="741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Monitor </a:t>
                      </a:r>
                      <a:endParaRPr lang="en-US" dirty="0"/>
                    </a:p>
                    <a:p>
                      <a:pPr algn="ctr"/>
                      <a:r>
                        <a:rPr lang="en-US" dirty="0" smtClean="0"/>
                        <a:t>N=197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Mucus</a:t>
                      </a:r>
                      <a:endParaRPr lang="en-US" dirty="0"/>
                    </a:p>
                    <a:p>
                      <a:pPr algn="ctr"/>
                      <a:r>
                        <a:rPr lang="en-US" dirty="0" smtClean="0"/>
                        <a:t>N=164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Stat. Diff.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Perfect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N.S.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Typical</a:t>
                      </a:r>
                      <a:r>
                        <a:rPr lang="en-US" baseline="0" dirty="0" smtClean="0"/>
                        <a:t>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Sig.</a:t>
                      </a:r>
                      <a:r>
                        <a:rPr lang="en-US" baseline="0" dirty="0" smtClean="0"/>
                        <a:t> dif.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pregnant in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3 mos.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9700" y="3857655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Total Pregnancies per 100 women over 12months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49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Level A</a:t>
            </a:r>
            <a:r>
              <a:rPr lang="en-US" dirty="0" smtClean="0"/>
              <a:t>:        (consistent quality evidence)</a:t>
            </a:r>
            <a:endParaRPr lang="en-US" u="sng" dirty="0" smtClean="0"/>
          </a:p>
          <a:p>
            <a:pPr lvl="1"/>
            <a:r>
              <a:rPr lang="en-US" dirty="0" smtClean="0"/>
              <a:t>STM </a:t>
            </a:r>
            <a:r>
              <a:rPr lang="en-US" dirty="0"/>
              <a:t>&amp;</a:t>
            </a:r>
            <a:r>
              <a:rPr lang="en-US" dirty="0" smtClean="0"/>
              <a:t> STM+ barriers</a:t>
            </a:r>
          </a:p>
          <a:p>
            <a:pPr lvl="1"/>
            <a:r>
              <a:rPr lang="en-US" dirty="0" smtClean="0"/>
              <a:t>Creighton - </a:t>
            </a:r>
            <a:r>
              <a:rPr lang="en-US" i="1" dirty="0" smtClean="0"/>
              <a:t>correct use </a:t>
            </a:r>
            <a:r>
              <a:rPr lang="en-US" dirty="0" smtClean="0"/>
              <a:t>only</a:t>
            </a:r>
          </a:p>
          <a:p>
            <a:r>
              <a:rPr lang="en-US" u="sng" dirty="0" smtClean="0"/>
              <a:t>Level B</a:t>
            </a:r>
            <a:r>
              <a:rPr lang="en-US" dirty="0" smtClean="0"/>
              <a:t>:      (Inconsistent or limited evidence)</a:t>
            </a:r>
          </a:p>
          <a:p>
            <a:pPr lvl="1"/>
            <a:r>
              <a:rPr lang="en-US" dirty="0" smtClean="0"/>
              <a:t>Billings </a:t>
            </a:r>
          </a:p>
          <a:p>
            <a:pPr lvl="1"/>
            <a:r>
              <a:rPr lang="en-US" dirty="0" smtClean="0"/>
              <a:t>Marquette </a:t>
            </a:r>
          </a:p>
          <a:p>
            <a:pPr lvl="1"/>
            <a:r>
              <a:rPr lang="en-US" dirty="0" smtClean="0"/>
              <a:t>SDM</a:t>
            </a:r>
          </a:p>
          <a:p>
            <a:pPr lvl="1"/>
            <a:r>
              <a:rPr lang="en-US" dirty="0" smtClean="0"/>
              <a:t>TDM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Fertility Awareness Based Methods: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obust evidence of effectiveness</a:t>
            </a:r>
          </a:p>
          <a:p>
            <a:r>
              <a:rPr lang="en-US" dirty="0" smtClean="0"/>
              <a:t>As effective as hormonal contraceptives</a:t>
            </a:r>
          </a:p>
          <a:p>
            <a:r>
              <a:rPr lang="en-US" dirty="0" smtClean="0"/>
              <a:t>More research needed</a:t>
            </a:r>
          </a:p>
          <a:p>
            <a:r>
              <a:rPr lang="en-US" dirty="0" smtClean="0"/>
              <a:t>More than a means to prevent pregnancy</a:t>
            </a:r>
          </a:p>
          <a:p>
            <a:r>
              <a:rPr lang="en-US" dirty="0" smtClean="0"/>
              <a:t>Family physicians well-trained to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Grades for NFP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Preventing pregnancy </a:t>
            </a:r>
            <a:r>
              <a:rPr lang="en-US" dirty="0"/>
              <a:t>in reproductive aged </a:t>
            </a:r>
            <a:r>
              <a:rPr lang="en-US" dirty="0" smtClean="0"/>
              <a:t>women: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When methods used correctly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When methods used typically</a:t>
            </a: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Is there a difference between methods for typical use?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Is NFP as good as Oral contraceptives?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447800"/>
            <a:ext cx="2514600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86"/>
              </a:spcBef>
            </a:pPr>
            <a:r>
              <a:rPr lang="en-US" sz="3200" dirty="0" smtClean="0"/>
              <a:t>Grades</a:t>
            </a:r>
          </a:p>
          <a:p>
            <a:pPr>
              <a:spcBef>
                <a:spcPts val="786"/>
              </a:spcBef>
            </a:pPr>
            <a:r>
              <a:rPr lang="en-US" sz="3200" u="sng" dirty="0" smtClean="0"/>
              <a:t>MDM </a:t>
            </a:r>
            <a:r>
              <a:rPr lang="en-US" sz="3200" dirty="0" smtClean="0"/>
              <a:t>      </a:t>
            </a:r>
            <a:r>
              <a:rPr lang="en-US" sz="3200" u="sng" dirty="0" smtClean="0"/>
              <a:t>RJF</a:t>
            </a:r>
          </a:p>
          <a:p>
            <a:pPr>
              <a:spcBef>
                <a:spcPts val="786"/>
              </a:spcBef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A		B</a:t>
            </a:r>
          </a:p>
          <a:p>
            <a:pPr>
              <a:spcBef>
                <a:spcPts val="786"/>
              </a:spcBef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A		B</a:t>
            </a:r>
          </a:p>
          <a:p>
            <a:pPr>
              <a:spcBef>
                <a:spcPts val="786"/>
              </a:spcBef>
            </a:pPr>
            <a:r>
              <a:rPr lang="en-US" sz="3200" dirty="0" smtClean="0">
                <a:solidFill>
                  <a:srgbClr val="0070C0"/>
                </a:solidFill>
              </a:rPr>
              <a:t> C		C</a:t>
            </a:r>
          </a:p>
          <a:p>
            <a:pPr>
              <a:spcBef>
                <a:spcPts val="786"/>
              </a:spcBef>
            </a:pPr>
            <a:endParaRPr lang="en-US" sz="3200" dirty="0">
              <a:solidFill>
                <a:srgbClr val="0070C0"/>
              </a:solidFill>
            </a:endParaRPr>
          </a:p>
          <a:p>
            <a:pPr>
              <a:spcBef>
                <a:spcPts val="786"/>
              </a:spcBef>
            </a:pPr>
            <a:r>
              <a:rPr lang="en-US" sz="3200" dirty="0" smtClean="0">
                <a:solidFill>
                  <a:srgbClr val="0070C0"/>
                </a:solidFill>
              </a:rPr>
              <a:t> F		F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spcBef>
                <a:spcPts val="786"/>
              </a:spcBef>
            </a:pP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Effectiveness in Achieving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Gnoth</a:t>
            </a:r>
            <a:r>
              <a:rPr lang="en-US" dirty="0" smtClean="0"/>
              <a:t>, et al., (2003)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Time </a:t>
            </a:r>
            <a:r>
              <a:rPr lang="en-US" dirty="0"/>
              <a:t>to pregnancy: Results of the German prospective study and impact on the management of infertility. </a:t>
            </a:r>
            <a:r>
              <a:rPr lang="en-US" i="1" dirty="0"/>
              <a:t>Human Reproduction, 18</a:t>
            </a:r>
            <a:r>
              <a:rPr lang="en-US" dirty="0"/>
              <a:t>(9), 1959-1966.</a:t>
            </a:r>
          </a:p>
          <a:p>
            <a:r>
              <a:rPr lang="en-US" dirty="0"/>
              <a:t>346 women who used </a:t>
            </a:r>
            <a:r>
              <a:rPr lang="en-US" dirty="0" smtClean="0"/>
              <a:t>STM to </a:t>
            </a:r>
            <a:r>
              <a:rPr lang="en-US" dirty="0"/>
              <a:t>conceive. The couples timed their intercourse acts with the identification of peak fertility according to vulvar mucus sensations. The cumulative probabilities of conception were 38, 68, </a:t>
            </a:r>
            <a:r>
              <a:rPr lang="en-US" dirty="0" smtClean="0"/>
              <a:t>81, </a:t>
            </a:r>
            <a:r>
              <a:rPr lang="en-US" dirty="0"/>
              <a:t>92% respectively at 1, 3, 6, and 12 months for the whole group. 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NO evidence that these rates are better than random intercourse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8905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Hilgers</a:t>
            </a:r>
            <a:r>
              <a:rPr lang="en-US" dirty="0" smtClean="0"/>
              <a:t>, et al., </a:t>
            </a:r>
            <a:r>
              <a:rPr lang="en-US" dirty="0"/>
              <a:t>reported a study in which 49 of 50 couples (of normal fertility) achieved a pregnancy within 5 months by focusing intercourse on days of good quality cervical </a:t>
            </a:r>
            <a:r>
              <a:rPr lang="en-US" dirty="0" smtClean="0"/>
              <a:t>mucus.</a:t>
            </a:r>
          </a:p>
          <a:p>
            <a:pPr lvl="0"/>
            <a:r>
              <a:rPr lang="en-US" dirty="0" err="1" smtClean="0"/>
              <a:t>Hilgers</a:t>
            </a:r>
            <a:r>
              <a:rPr lang="en-US" dirty="0" smtClean="0"/>
              <a:t> </a:t>
            </a:r>
            <a:r>
              <a:rPr lang="en-US" dirty="0"/>
              <a:t>TW, Daly KD, </a:t>
            </a:r>
            <a:r>
              <a:rPr lang="en-US" dirty="0" err="1"/>
              <a:t>Prebil</a:t>
            </a:r>
            <a:r>
              <a:rPr lang="en-US" dirty="0"/>
              <a:t> AM, </a:t>
            </a:r>
            <a:r>
              <a:rPr lang="en-US" dirty="0" err="1"/>
              <a:t>Hilgers</a:t>
            </a:r>
            <a:r>
              <a:rPr lang="en-US" dirty="0"/>
              <a:t> SK. Cumulative pregnancy rates in patients with apparently normal fertility and fertility-focused intercourse,  </a:t>
            </a:r>
            <a:r>
              <a:rPr lang="en-US" i="1" dirty="0"/>
              <a:t>Journal of Reproductive Medicine</a:t>
            </a:r>
            <a:r>
              <a:rPr lang="en-US" dirty="0"/>
              <a:t>.  1992:37:864-866.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7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sz="2000" dirty="0" smtClean="0"/>
              <a:t>Robinson </a:t>
            </a:r>
            <a:r>
              <a:rPr lang="de-DE" sz="2000" dirty="0"/>
              <a:t>JE, Waklin M, Elllis JE. </a:t>
            </a:r>
            <a:r>
              <a:rPr lang="en-US" sz="2000" dirty="0"/>
              <a:t>Increased pregnancy rate with use of the Clearblue Easy Fertility Monitor.  </a:t>
            </a:r>
            <a:r>
              <a:rPr lang="en-US" sz="2000" i="1" dirty="0"/>
              <a:t>Fertility and Sterility</a:t>
            </a:r>
            <a:r>
              <a:rPr lang="en-US" sz="2000" dirty="0"/>
              <a:t>, 2007;87(2):329-34.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1,000 </a:t>
            </a:r>
            <a:r>
              <a:rPr lang="en-US" dirty="0"/>
              <a:t>women volunteers into two groups, one group of </a:t>
            </a:r>
            <a:r>
              <a:rPr lang="en-US" b="1" dirty="0">
                <a:solidFill>
                  <a:srgbClr val="C00000"/>
                </a:solidFill>
              </a:rPr>
              <a:t>500 received an EHFM, and the control group of 500 women volunteers were asked to do what they wished to achieve a pregnancy</a:t>
            </a:r>
            <a:r>
              <a:rPr lang="en-US" dirty="0"/>
              <a:t>, including the use of pregnancy assist devices (e.g., ovulation test kits and basal body </a:t>
            </a:r>
            <a:r>
              <a:rPr lang="en-US" dirty="0" smtClean="0"/>
              <a:t>temperature). </a:t>
            </a:r>
          </a:p>
          <a:p>
            <a:r>
              <a:rPr lang="en-US" dirty="0" smtClean="0"/>
              <a:t>The </a:t>
            </a:r>
            <a:r>
              <a:rPr lang="en-US" dirty="0"/>
              <a:t>pregnancy rate during the first cycle was </a:t>
            </a:r>
            <a:r>
              <a:rPr lang="en-US" b="1" dirty="0">
                <a:solidFill>
                  <a:srgbClr val="C00000"/>
                </a:solidFill>
              </a:rPr>
              <a:t>15.2%</a:t>
            </a:r>
            <a:r>
              <a:rPr lang="en-US" dirty="0"/>
              <a:t> (or 46 of 302) for the EHFM group and </a:t>
            </a:r>
            <a:r>
              <a:rPr lang="en-US" b="1" dirty="0">
                <a:solidFill>
                  <a:srgbClr val="C00000"/>
                </a:solidFill>
              </a:rPr>
              <a:t>7.8%</a:t>
            </a:r>
            <a:r>
              <a:rPr lang="en-US" dirty="0"/>
              <a:t> (27 of 347) for the control group.  The two cycle cumulative pregnancy rate was statistically higher for the EHFM at </a:t>
            </a:r>
            <a:r>
              <a:rPr lang="en-US" b="1" dirty="0">
                <a:solidFill>
                  <a:srgbClr val="C00000"/>
                </a:solidFill>
              </a:rPr>
              <a:t>22.7%</a:t>
            </a:r>
            <a:r>
              <a:rPr lang="en-US" dirty="0"/>
              <a:t> compared with the control group at </a:t>
            </a:r>
            <a:r>
              <a:rPr lang="en-US" b="1" dirty="0">
                <a:solidFill>
                  <a:srgbClr val="C00000"/>
                </a:solidFill>
              </a:rPr>
              <a:t>14.4% </a:t>
            </a:r>
            <a:r>
              <a:rPr lang="en-US" dirty="0"/>
              <a:t>(p=0.006). </a:t>
            </a:r>
          </a:p>
        </p:txBody>
      </p:sp>
    </p:spTree>
    <p:extLst>
      <p:ext uri="{BB962C8B-B14F-4D97-AF65-F5344CB8AC3E}">
        <p14:creationId xmlns:p14="http://schemas.microsoft.com/office/powerpoint/2010/main" val="112846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Based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Tiplady</a:t>
            </a:r>
            <a:r>
              <a:rPr lang="en-US" sz="2000" dirty="0"/>
              <a:t>, S., Jones, G., and Campbell, M.  et al., Home ovulation tests and stress in women trying to conceive: a randomized controlled trial.  </a:t>
            </a:r>
            <a:r>
              <a:rPr lang="en-US" sz="2000" i="1" dirty="0"/>
              <a:t>Human Reproduction</a:t>
            </a:r>
            <a:r>
              <a:rPr lang="en-US" sz="2000" dirty="0"/>
              <a:t>, Advance Access published October 18, 2012.  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Volunteer </a:t>
            </a:r>
            <a:r>
              <a:rPr lang="en-US" sz="2000" dirty="0"/>
              <a:t>couples from the </a:t>
            </a:r>
            <a:r>
              <a:rPr lang="en-US" sz="2000" dirty="0" smtClean="0"/>
              <a:t>UK </a:t>
            </a:r>
            <a:r>
              <a:rPr lang="en-US" sz="2000" dirty="0"/>
              <a:t>were randomized into either a group who were provided a digital urinary ovulation predictor kit based on detecting a rise </a:t>
            </a:r>
            <a:r>
              <a:rPr lang="en-US" sz="2000" b="1" dirty="0">
                <a:solidFill>
                  <a:srgbClr val="C00000"/>
                </a:solidFill>
              </a:rPr>
              <a:t>from baseline in urine luteinizing hormone (LH)</a:t>
            </a:r>
            <a:r>
              <a:rPr lang="en-US" sz="2000" dirty="0"/>
              <a:t> or a group of women who were advised to </a:t>
            </a:r>
            <a:r>
              <a:rPr lang="en-US" sz="2000" b="1" dirty="0">
                <a:solidFill>
                  <a:srgbClr val="C00000"/>
                </a:solidFill>
              </a:rPr>
              <a:t>have frequent intercourse (every 2-3 days</a:t>
            </a:r>
            <a:r>
              <a:rPr lang="en-US" sz="2000" dirty="0"/>
              <a:t>) and not use any self-observation fertility indicators.  Of the 210 UK volunteer women/couples 115 were randomized into the digital LH kit group and 95 into the frequent intercourse group. </a:t>
            </a:r>
            <a:endParaRPr lang="en-US" sz="2000" dirty="0" smtClean="0"/>
          </a:p>
          <a:p>
            <a:r>
              <a:rPr lang="en-US" sz="2000" dirty="0" smtClean="0"/>
              <a:t>Although </a:t>
            </a:r>
            <a:r>
              <a:rPr lang="en-US" sz="2000" dirty="0"/>
              <a:t>pregnancy rates were not the main question of the study, they did find </a:t>
            </a:r>
            <a:r>
              <a:rPr lang="en-US" sz="2000" b="1" dirty="0">
                <a:solidFill>
                  <a:srgbClr val="C00000"/>
                </a:solidFill>
              </a:rPr>
              <a:t>43%</a:t>
            </a:r>
            <a:r>
              <a:rPr lang="en-US" sz="2000" dirty="0"/>
              <a:t> of the women in the digital LH group achieved pregnancy and </a:t>
            </a:r>
            <a:r>
              <a:rPr lang="en-US" sz="2000" b="1" dirty="0">
                <a:solidFill>
                  <a:srgbClr val="C00000"/>
                </a:solidFill>
              </a:rPr>
              <a:t>30%</a:t>
            </a:r>
            <a:r>
              <a:rPr lang="en-US" sz="2000" dirty="0"/>
              <a:t> in the control group.  </a:t>
            </a:r>
            <a:r>
              <a:rPr lang="en-US" sz="2000" b="1" dirty="0">
                <a:solidFill>
                  <a:srgbClr val="C00000"/>
                </a:solidFill>
              </a:rPr>
              <a:t>The odds of achieving pregnancy with the digital LH test kit and timed intercourse was 59% greater compared to the control group. </a:t>
            </a:r>
          </a:p>
        </p:txBody>
      </p:sp>
    </p:spTree>
    <p:extLst>
      <p:ext uri="{BB962C8B-B14F-4D97-AF65-F5344CB8AC3E}">
        <p14:creationId xmlns:p14="http://schemas.microsoft.com/office/powerpoint/2010/main" val="762923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 and </a:t>
            </a:r>
            <a:r>
              <a:rPr lang="en-US" dirty="0" err="1" smtClean="0"/>
              <a:t>Fehring</a:t>
            </a:r>
            <a:r>
              <a:rPr lang="en-US" dirty="0" smtClean="0"/>
              <a:t> (2013)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Purpose: To compare pregnancy rates when couples have intercourse on self-estimated high and peak fertile days and when they only have intercourse on low fertile days during the fertile window (FW).</a:t>
            </a:r>
          </a:p>
          <a:p>
            <a:r>
              <a:rPr lang="en-US" dirty="0" smtClean="0"/>
              <a:t>124 </a:t>
            </a:r>
            <a:r>
              <a:rPr lang="en-US" dirty="0"/>
              <a:t>couples who utilized our online charting websites to achieve pregnancy from January 2010 to November 2012.  Participants used an electronic hormonal fertility monitor (EHFM) or self-observed cervical mucus or both to determine fertility during the estimated FW. </a:t>
            </a:r>
            <a:endParaRPr lang="en-US" dirty="0" smtClean="0"/>
          </a:p>
          <a:p>
            <a:r>
              <a:rPr lang="en-US" dirty="0" smtClean="0"/>
              <a:t>Results</a:t>
            </a:r>
            <a:r>
              <a:rPr lang="en-US" dirty="0"/>
              <a:t>: The pregnancy rate was </a:t>
            </a:r>
            <a:r>
              <a:rPr lang="en-US" b="1" dirty="0">
                <a:solidFill>
                  <a:srgbClr val="C00000"/>
                </a:solidFill>
              </a:rPr>
              <a:t>87 per 100 women at 12 months </a:t>
            </a:r>
            <a:r>
              <a:rPr lang="en-US" dirty="0"/>
              <a:t>when intercourse happened on high or peak days and </a:t>
            </a:r>
            <a:r>
              <a:rPr lang="en-US" b="1" dirty="0">
                <a:solidFill>
                  <a:srgbClr val="C00000"/>
                </a:solidFill>
              </a:rPr>
              <a:t>5 per 100 </a:t>
            </a:r>
            <a:r>
              <a:rPr lang="en-US" dirty="0"/>
              <a:t>when intercourse occurred only on low days of the FW.  Chi square analysis showed a greater proportion of pregnancies with intercourse on high and peak fertile days of the menstrual cycle 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= 40.2, </a:t>
            </a:r>
            <a:r>
              <a:rPr lang="en-US" i="1" dirty="0"/>
              <a:t>p</a:t>
            </a:r>
            <a:r>
              <a:rPr lang="en-US" dirty="0"/>
              <a:t> &lt; .001, </a:t>
            </a:r>
            <a:r>
              <a:rPr lang="en-US" dirty="0" err="1"/>
              <a:t>df</a:t>
            </a:r>
            <a:r>
              <a:rPr lang="en-US" dirty="0"/>
              <a:t> =1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Accepted for publication in </a:t>
            </a:r>
            <a:r>
              <a:rPr lang="en-US" b="1" i="1" dirty="0" smtClean="0"/>
              <a:t>MCN: The American Journal of Maternal Child Nursing.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81487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There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C00000"/>
                </a:solidFill>
              </a:rPr>
              <a:t>growing evidence </a:t>
            </a:r>
            <a:r>
              <a:rPr lang="en-US" dirty="0"/>
              <a:t>to show that focused intercourse during the fertile time as estimated by self monitoring of natural biological markers of fertility will increase the pregnancy rate and decrease the time to pregnancy. 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randomized trial comparing self-indicators of fertility to estimate the fertile phase and timed intercourse exists. </a:t>
            </a:r>
            <a:r>
              <a:rPr lang="en-US" dirty="0" smtClean="0"/>
              <a:t>The </a:t>
            </a:r>
            <a:r>
              <a:rPr lang="en-US" b="1" dirty="0">
                <a:solidFill>
                  <a:srgbClr val="C00000"/>
                </a:solidFill>
              </a:rPr>
              <a:t>National Institute for Clinical Excellence (NICE</a:t>
            </a:r>
            <a:r>
              <a:rPr lang="en-US" dirty="0"/>
              <a:t>) guidelines specifically state that use of focused intercourse is too stressful and no more effective than having intercourse </a:t>
            </a:r>
            <a:r>
              <a:rPr lang="en-US" b="1" dirty="0">
                <a:solidFill>
                  <a:srgbClr val="C00000"/>
                </a:solidFill>
              </a:rPr>
              <a:t>2-3 time per </a:t>
            </a:r>
            <a:r>
              <a:rPr lang="en-US" b="1" dirty="0" smtClean="0">
                <a:solidFill>
                  <a:srgbClr val="C00000"/>
                </a:solidFill>
              </a:rPr>
              <a:t>week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C00000"/>
                </a:solidFill>
              </a:rPr>
              <a:t>ASRM policy committee </a:t>
            </a:r>
            <a:r>
              <a:rPr lang="en-US" dirty="0"/>
              <a:t>recommended that electronic or other devices that are designed to aid the couple in determining the optimal time of fertility </a:t>
            </a:r>
            <a:r>
              <a:rPr lang="en-US" b="1" dirty="0">
                <a:solidFill>
                  <a:srgbClr val="C00000"/>
                </a:solidFill>
              </a:rPr>
              <a:t>may be useful</a:t>
            </a:r>
            <a:r>
              <a:rPr lang="en-US" dirty="0"/>
              <a:t> for couples who have infrequent </a:t>
            </a:r>
            <a:r>
              <a:rPr lang="en-US" dirty="0" smtClean="0"/>
              <a:t>intercourse.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11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Grades for NFP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Achieving pregnancy </a:t>
            </a:r>
            <a:r>
              <a:rPr lang="en-US" dirty="0"/>
              <a:t>in reproductive aged </a:t>
            </a:r>
            <a:r>
              <a:rPr lang="en-US" dirty="0" smtClean="0"/>
              <a:t>women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1648043"/>
            <a:ext cx="2514600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86"/>
              </a:spcBef>
            </a:pPr>
            <a:r>
              <a:rPr lang="en-US" sz="3200" dirty="0" smtClean="0"/>
              <a:t>Grades</a:t>
            </a:r>
          </a:p>
          <a:p>
            <a:pPr>
              <a:spcBef>
                <a:spcPts val="786"/>
              </a:spcBef>
            </a:pPr>
            <a:r>
              <a:rPr lang="en-US" sz="3200" u="sng" dirty="0" smtClean="0"/>
              <a:t>MDM </a:t>
            </a:r>
            <a:r>
              <a:rPr lang="en-US" sz="3200" dirty="0" smtClean="0"/>
              <a:t>      </a:t>
            </a:r>
            <a:r>
              <a:rPr lang="en-US" sz="3200" u="sng" dirty="0" smtClean="0"/>
              <a:t>RJF</a:t>
            </a:r>
          </a:p>
          <a:p>
            <a:pPr>
              <a:spcBef>
                <a:spcPts val="786"/>
              </a:spcBef>
            </a:pPr>
            <a:r>
              <a:rPr lang="en-US" sz="3200" dirty="0" smtClean="0"/>
              <a:t> </a:t>
            </a:r>
            <a:r>
              <a:rPr lang="en-US" sz="3200" dirty="0">
                <a:solidFill>
                  <a:srgbClr val="0070C0"/>
                </a:solidFill>
              </a:rPr>
              <a:t>B</a:t>
            </a:r>
            <a:r>
              <a:rPr lang="en-US" sz="3200" dirty="0" smtClean="0">
                <a:solidFill>
                  <a:srgbClr val="0070C0"/>
                </a:solidFill>
              </a:rPr>
              <a:t>		C</a:t>
            </a:r>
          </a:p>
          <a:p>
            <a:pPr>
              <a:spcBef>
                <a:spcPts val="786"/>
              </a:spcBef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786"/>
              </a:spcBef>
            </a:pP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Effectiveness when used postpartum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Lactational</a:t>
            </a:r>
            <a:r>
              <a:rPr lang="en-US" dirty="0" smtClean="0"/>
              <a:t> Amenorrhea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1988 Bellagio Consensus</a:t>
            </a:r>
          </a:p>
          <a:p>
            <a:r>
              <a:rPr lang="en-US" dirty="0" smtClean="0"/>
              <a:t>&lt;2% probability of pregnancy if:</a:t>
            </a:r>
          </a:p>
          <a:p>
            <a:pPr lvl="2"/>
            <a:r>
              <a:rPr lang="en-US" sz="2800" dirty="0" smtClean="0"/>
              <a:t>Fully, nearly fully breastfeeding</a:t>
            </a:r>
          </a:p>
          <a:p>
            <a:pPr lvl="2"/>
            <a:r>
              <a:rPr lang="en-US" sz="2800" dirty="0" smtClean="0"/>
              <a:t>No bleeds</a:t>
            </a:r>
          </a:p>
          <a:p>
            <a:pPr lvl="2"/>
            <a:r>
              <a:rPr lang="en-US" sz="2800" dirty="0" smtClean="0"/>
              <a:t>Baby &lt; 6 months old</a:t>
            </a:r>
          </a:p>
          <a:p>
            <a:pPr lvl="2"/>
            <a:endParaRPr lang="en-US" dirty="0"/>
          </a:p>
          <a:p>
            <a:r>
              <a:rPr lang="en-US" dirty="0" smtClean="0"/>
              <a:t>Confirmed in subsequent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LAM- WHO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4118 breastfeeding women, 7 countries</a:t>
            </a:r>
          </a:p>
          <a:p>
            <a:r>
              <a:rPr lang="en-US" dirty="0" smtClean="0"/>
              <a:t>3443 completed study</a:t>
            </a:r>
          </a:p>
          <a:p>
            <a:r>
              <a:rPr lang="en-US" dirty="0" smtClean="0"/>
              <a:t>85  total pregnancies</a:t>
            </a:r>
          </a:p>
          <a:p>
            <a:pPr lvl="1"/>
            <a:r>
              <a:rPr lang="en-US" dirty="0" smtClean="0"/>
              <a:t>46 in B.F women not using contraception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55626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WHO  Task Force. </a:t>
            </a:r>
            <a:r>
              <a:rPr lang="en-US" sz="1600" i="1" dirty="0" err="1" smtClean="0"/>
              <a:t>Fertil</a:t>
            </a:r>
            <a:r>
              <a:rPr lang="en-US" sz="1600" i="1" dirty="0" smtClean="0"/>
              <a:t>. &amp; </a:t>
            </a:r>
            <a:r>
              <a:rPr lang="en-US" sz="1600" i="1" dirty="0" err="1" smtClean="0"/>
              <a:t>Steril</a:t>
            </a:r>
            <a:r>
              <a:rPr lang="en-US" sz="1600" dirty="0" smtClean="0"/>
              <a:t>. 72(3):431 (1999)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93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LAM-WHO trial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163644"/>
              </p:ext>
            </p:extLst>
          </p:nvPr>
        </p:nvGraphicFramePr>
        <p:xfrm>
          <a:off x="838200" y="2552700"/>
          <a:ext cx="76200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778"/>
                <a:gridCol w="1199444"/>
                <a:gridCol w="987778"/>
                <a:gridCol w="1270000"/>
                <a:gridCol w="846667"/>
                <a:gridCol w="1693333"/>
              </a:tblGrid>
              <a:tr h="3257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Fully Breastfeeding</a:t>
                      </a:r>
                      <a:r>
                        <a:rPr lang="en-US" sz="1600" baseline="0" dirty="0" smtClean="0"/>
                        <a:t> women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Partially</a:t>
                      </a:r>
                      <a:r>
                        <a:rPr lang="en-US" sz="1600" baseline="0" dirty="0" smtClean="0"/>
                        <a:t> B.F.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86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Amenorrhea</a:t>
                      </a:r>
                      <a:r>
                        <a:rPr lang="en-US" sz="1600" baseline="0" dirty="0" smtClean="0"/>
                        <a:t> ending def.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HRP-confirmed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HRP-1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menses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Woman’s perception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Any 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bleed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range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5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6 months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0.7-0.8</a:t>
                      </a:r>
                      <a:endParaRPr lang="en-US" sz="1600" dirty="0"/>
                    </a:p>
                  </a:txBody>
                  <a:tcPr/>
                </a:tc>
              </a:tr>
              <a:tr h="325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 months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3.7-5.2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7526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Cumulative Pregnancy Rates using Various </a:t>
            </a:r>
            <a:r>
              <a:rPr lang="en-US" sz="2000" b="1" dirty="0"/>
              <a:t>D</a:t>
            </a:r>
            <a:r>
              <a:rPr lang="en-US" sz="2000" b="1" dirty="0" smtClean="0"/>
              <a:t>efinitions of End of Amenorrhea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724399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Among breastfeeding women w/o contraception expect: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	&lt;2% probability pregnancy up to 6 months</a:t>
            </a:r>
          </a:p>
          <a:p>
            <a:r>
              <a:rPr lang="en-US" sz="2800" dirty="0" smtClean="0"/>
              <a:t>	&lt;8% probability  pregnancy up to 12 months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1910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WHO  Task Force. </a:t>
            </a:r>
            <a:r>
              <a:rPr lang="en-US" sz="1600" i="1" dirty="0" err="1" smtClean="0"/>
              <a:t>Fertil</a:t>
            </a:r>
            <a:r>
              <a:rPr lang="en-US" sz="1600" i="1" dirty="0" smtClean="0"/>
              <a:t>. &amp; </a:t>
            </a:r>
            <a:r>
              <a:rPr lang="en-US" sz="1600" i="1" dirty="0" err="1" smtClean="0"/>
              <a:t>Steril</a:t>
            </a:r>
            <a:r>
              <a:rPr lang="en-US" sz="1600" dirty="0" smtClean="0"/>
              <a:t>. 72(3):431 (1999)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98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NFP in Postpartum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 data to examine</a:t>
            </a:r>
          </a:p>
          <a:p>
            <a:r>
              <a:rPr lang="en-US" dirty="0" smtClean="0"/>
              <a:t>Most among breastfeeding women </a:t>
            </a:r>
          </a:p>
          <a:p>
            <a:pPr lvl="1"/>
            <a:r>
              <a:rPr lang="en-US" dirty="0" smtClean="0"/>
              <a:t>LAM influence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Ovulation Method Postpartum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472416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378 Chilean women (87% learned OM while PP)</a:t>
            </a:r>
          </a:p>
          <a:p>
            <a:r>
              <a:rPr lang="en-US" sz="2800" dirty="0" smtClean="0"/>
              <a:t>50 unplanned pregnancies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Impact of LAM makes effectiveness of OM unclear</a:t>
            </a:r>
          </a:p>
          <a:p>
            <a:r>
              <a:rPr lang="en-US" sz="2800" dirty="0" smtClean="0"/>
              <a:t>Other studies suggest </a:t>
            </a:r>
            <a:r>
              <a:rPr lang="en-US" sz="2800" dirty="0" smtClean="0">
                <a:latin typeface="Calibri"/>
                <a:cs typeface="Calibri"/>
              </a:rPr>
              <a:t>↑</a:t>
            </a:r>
            <a:r>
              <a:rPr lang="en-US" sz="2800" dirty="0" smtClean="0"/>
              <a:t>unintended pregnancies compared to regular cycling women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08228"/>
              </p:ext>
            </p:extLst>
          </p:nvPr>
        </p:nvGraphicFramePr>
        <p:xfrm>
          <a:off x="1828800" y="2889892"/>
          <a:ext cx="5067300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460"/>
                <a:gridCol w="1013460"/>
                <a:gridCol w="1013460"/>
                <a:gridCol w="1013460"/>
                <a:gridCol w="1013460"/>
              </a:tblGrid>
              <a:tr h="49102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women</a:t>
                      </a:r>
                    </a:p>
                    <a:p>
                      <a:r>
                        <a:rPr lang="en-US" sz="1400" dirty="0" smtClean="0"/>
                        <a:t>(n=378)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B.F.</a:t>
                      </a:r>
                    </a:p>
                    <a:p>
                      <a:r>
                        <a:rPr lang="en-US" sz="1400" dirty="0" smtClean="0"/>
                        <a:t>(n=198)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 B.F.</a:t>
                      </a:r>
                    </a:p>
                    <a:p>
                      <a:r>
                        <a:rPr lang="en-US" sz="1400" dirty="0" smtClean="0"/>
                        <a:t>(n=367)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Fully B.F.</a:t>
                      </a:r>
                    </a:p>
                    <a:p>
                      <a:r>
                        <a:rPr lang="en-US" sz="1400" dirty="0" smtClean="0"/>
                        <a:t>(n=39)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93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/>
                </a:tc>
              </a:tr>
              <a:tr h="2993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-</a:t>
                      </a:r>
                      <a:endParaRPr lang="en-US" sz="1400" dirty="0"/>
                    </a:p>
                  </a:txBody>
                  <a:tcPr/>
                </a:tc>
              </a:tr>
              <a:tr h="2993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months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-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6316" y="2489782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Cumulative Unplanned Pregnancy Rates/100 women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343400"/>
            <a:ext cx="439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Perez et.al., </a:t>
            </a:r>
            <a:r>
              <a:rPr lang="en-US" sz="1400" i="1" dirty="0" smtClean="0"/>
              <a:t>Contraception</a:t>
            </a:r>
            <a:r>
              <a:rPr lang="en-US" sz="1400" dirty="0" smtClean="0"/>
              <a:t> 38(5):499 (1988)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169223"/>
            <a:ext cx="439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Labbok</a:t>
            </a:r>
            <a:r>
              <a:rPr lang="en-US" sz="1400" dirty="0" smtClean="0"/>
              <a:t> et.al.; </a:t>
            </a:r>
            <a:r>
              <a:rPr lang="en-US" sz="1400" i="1" dirty="0" smtClean="0"/>
              <a:t>Am J Ob </a:t>
            </a:r>
            <a:r>
              <a:rPr lang="en-US" sz="1400" i="1" dirty="0" err="1" smtClean="0"/>
              <a:t>Gyn</a:t>
            </a:r>
            <a:r>
              <a:rPr lang="en-US" sz="1400" i="1" dirty="0" smtClean="0"/>
              <a:t> </a:t>
            </a:r>
            <a:r>
              <a:rPr lang="en-US" sz="1400" dirty="0" smtClean="0"/>
              <a:t>165(sup):2031 (1991)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75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1447801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Translation</a:t>
            </a:r>
            <a:r>
              <a:rPr lang="en-US" dirty="0" smtClean="0"/>
              <a:t>/Utilization </a:t>
            </a:r>
            <a:r>
              <a:rPr lang="en-US" b="1" dirty="0" smtClean="0"/>
              <a:t>CTSI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https://ctsi.mcw.edu/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Evidenced based practice/health care/nursing/medicine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Evidenced based protocols/Clinical practice guidelines/reviews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Comparative Effectiveness Research (IOM-</a:t>
            </a:r>
            <a:r>
              <a:rPr lang="en-US" b="1" dirty="0" smtClean="0"/>
              <a:t>CER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www.iom.edu/Reports/2009/ComparativeEffectivenessResearchPriorities.aspx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Patient Centered </a:t>
            </a:r>
            <a:r>
              <a:rPr lang="en-US" dirty="0" smtClean="0"/>
              <a:t>Outcomes Research Initiative (PCORI)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4"/>
              </a:rPr>
              <a:t>http://www.pcori.org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Diffusion research/Scaling up research for poor/developing Countries: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www.nrsp.org.uk/6_2_2.aspx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into copyrighted intellectual property/patent (Technology Trans Offices)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into small business </a:t>
            </a:r>
          </a:p>
        </p:txBody>
      </p:sp>
    </p:spTree>
    <p:extLst>
      <p:ext uri="{BB962C8B-B14F-4D97-AF65-F5344CB8AC3E}">
        <p14:creationId xmlns:p14="http://schemas.microsoft.com/office/powerpoint/2010/main" val="12018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CrMs</a:t>
            </a:r>
            <a:r>
              <a:rPr lang="en-US" dirty="0" smtClean="0"/>
              <a:t> Postpartum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 breastfeeding women (subset of larger trial)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95686"/>
              </p:ext>
            </p:extLst>
          </p:nvPr>
        </p:nvGraphicFramePr>
        <p:xfrm>
          <a:off x="1295400" y="3058160"/>
          <a:ext cx="6477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219200"/>
                <a:gridCol w="11430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 related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related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Achieving related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pregnancy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Breastfeeding</a:t>
                      </a:r>
                    </a:p>
                    <a:p>
                      <a:r>
                        <a:rPr lang="en-US" dirty="0" smtClean="0"/>
                        <a:t>(n=31)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Regular</a:t>
                      </a:r>
                      <a:r>
                        <a:rPr lang="en-US" baseline="0" dirty="0" smtClean="0"/>
                        <a:t> cycles</a:t>
                      </a:r>
                    </a:p>
                    <a:p>
                      <a:r>
                        <a:rPr lang="en-US" baseline="0" dirty="0" smtClean="0"/>
                        <a:t>(n=324)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63246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Howard &amp; Stanford . </a:t>
            </a:r>
            <a:r>
              <a:rPr lang="en-US" sz="1400" i="1" dirty="0" smtClean="0"/>
              <a:t>Arch Fam. Med.</a:t>
            </a:r>
            <a:r>
              <a:rPr lang="en-US" sz="1400" dirty="0" smtClean="0"/>
              <a:t> 8:391 (1999)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6670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r>
              <a:rPr lang="en-US" sz="2000" b="1" dirty="0" smtClean="0"/>
              <a:t>2 month Cumulative Pregnancy Probabilities per 100 couples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4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STM Correlates </a:t>
            </a:r>
            <a:r>
              <a:rPr lang="en-US" sz="3600" dirty="0"/>
              <a:t>with </a:t>
            </a:r>
            <a:r>
              <a:rPr lang="en-US" sz="3600" dirty="0" smtClean="0"/>
              <a:t>First </a:t>
            </a:r>
            <a:r>
              <a:rPr lang="en-US" sz="3600" dirty="0"/>
              <a:t>P</a:t>
            </a:r>
            <a:r>
              <a:rPr lang="en-US" sz="3600" dirty="0" smtClean="0"/>
              <a:t>ostpartum Ovulation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1752600"/>
            <a:ext cx="8167687" cy="48006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73 Breastfeeding mothers experienced STM users</a:t>
            </a:r>
            <a:r>
              <a:rPr lang="en-US" sz="4200" dirty="0"/>
              <a:t> </a:t>
            </a:r>
            <a:r>
              <a:rPr lang="en-US" sz="4200" dirty="0" smtClean="0"/>
              <a:t>(3 countries)</a:t>
            </a:r>
          </a:p>
          <a:p>
            <a:r>
              <a:rPr lang="en-US" sz="4200" dirty="0" smtClean="0"/>
              <a:t>Ovulation via daily urinary E/P metabolites</a:t>
            </a:r>
          </a:p>
          <a:p>
            <a:pPr marL="0" indent="0">
              <a:buNone/>
            </a:pPr>
            <a:endParaRPr lang="en-US" sz="4200" dirty="0" smtClean="0"/>
          </a:p>
          <a:p>
            <a:r>
              <a:rPr lang="en-US" sz="4200" dirty="0" smtClean="0"/>
              <a:t>“STM is highly sensitive but not specific for detecting ovulation during breastfeeding”</a:t>
            </a:r>
          </a:p>
          <a:p>
            <a:pPr lvl="1"/>
            <a:r>
              <a:rPr lang="en-US" sz="4200" dirty="0" smtClean="0"/>
              <a:t>STM accurately identified 77-94% of potential fertile days</a:t>
            </a:r>
          </a:p>
          <a:p>
            <a:pPr lvl="1"/>
            <a:r>
              <a:rPr lang="en-US" sz="4200" dirty="0" smtClean="0"/>
              <a:t>Abstinence recommended  about half of days when not needed</a:t>
            </a:r>
          </a:p>
          <a:p>
            <a:pPr marL="0" indent="0">
              <a:buNone/>
            </a:pPr>
            <a:endParaRPr lang="en-US" sz="4200" dirty="0" smtClean="0"/>
          </a:p>
          <a:p>
            <a:endParaRPr lang="en-US" sz="4200" dirty="0" smtClean="0"/>
          </a:p>
          <a:p>
            <a:r>
              <a:rPr lang="en-US" sz="4200" dirty="0" smtClean="0"/>
              <a:t>3 pregnancies before weaning (2</a:t>
            </a:r>
            <a:r>
              <a:rPr lang="en-US" sz="4200" baseline="30000" dirty="0" smtClean="0"/>
              <a:t>ndary</a:t>
            </a:r>
            <a:r>
              <a:rPr lang="en-US" sz="4200" dirty="0" smtClean="0"/>
              <a:t> outcome)</a:t>
            </a:r>
          </a:p>
          <a:p>
            <a:pPr lvl="1"/>
            <a:r>
              <a:rPr lang="en-US" sz="4200" dirty="0" smtClean="0"/>
              <a:t>0 before 1</a:t>
            </a:r>
            <a:r>
              <a:rPr lang="en-US" sz="4200" baseline="30000" dirty="0" smtClean="0"/>
              <a:t>st</a:t>
            </a:r>
            <a:r>
              <a:rPr lang="en-US" sz="4200" dirty="0" smtClean="0"/>
              <a:t> bleeding episode</a:t>
            </a:r>
          </a:p>
          <a:p>
            <a:pPr lvl="1"/>
            <a:r>
              <a:rPr lang="en-US" sz="4200" dirty="0" smtClean="0"/>
              <a:t>2 between 1</a:t>
            </a:r>
            <a:r>
              <a:rPr lang="en-US" sz="4200" baseline="30000" dirty="0" smtClean="0"/>
              <a:t>st </a:t>
            </a:r>
            <a:r>
              <a:rPr lang="en-US" sz="4200" dirty="0" smtClean="0"/>
              <a:t>  &amp; 2</a:t>
            </a:r>
            <a:r>
              <a:rPr lang="en-US" sz="4200" baseline="30000" dirty="0" smtClean="0"/>
              <a:t>nd</a:t>
            </a:r>
            <a:r>
              <a:rPr lang="en-US" sz="4200" dirty="0" smtClean="0"/>
              <a:t> bleeds (days 111 &amp; 182 postpartum)</a:t>
            </a:r>
          </a:p>
          <a:p>
            <a:pPr lvl="1"/>
            <a:r>
              <a:rPr lang="en-US" sz="4200" dirty="0" smtClean="0"/>
              <a:t>1 after 2 adequate ovulations</a:t>
            </a:r>
          </a:p>
          <a:p>
            <a:pPr lvl="1"/>
            <a:r>
              <a:rPr lang="en-US" sz="4200" dirty="0" smtClean="0"/>
              <a:t>STM rules </a:t>
            </a:r>
            <a:r>
              <a:rPr lang="en-US" sz="4200" i="1" dirty="0" smtClean="0"/>
              <a:t>not</a:t>
            </a:r>
            <a:r>
              <a:rPr lang="en-US" sz="4200" dirty="0" smtClean="0"/>
              <a:t> followed in all 3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                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           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1722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Kennedy et al, </a:t>
            </a:r>
            <a:r>
              <a:rPr lang="en-US" sz="1400" i="1" dirty="0"/>
              <a:t>Stud. Fam. </a:t>
            </a:r>
            <a:r>
              <a:rPr lang="en-US" sz="1400" i="1" dirty="0" err="1"/>
              <a:t>Plann</a:t>
            </a:r>
            <a:r>
              <a:rPr lang="en-US" sz="1400" dirty="0"/>
              <a:t>. 1995;26(2):</a:t>
            </a:r>
            <a:r>
              <a:rPr lang="en-US" sz="1400" dirty="0" smtClean="0"/>
              <a:t>107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17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SDM Bridge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 rules for first few cycles</a:t>
            </a:r>
          </a:p>
          <a:p>
            <a:pPr lvl="1"/>
            <a:r>
              <a:rPr lang="en-US" sz="2400" dirty="0" smtClean="0"/>
              <a:t>After 1st bleed- abstain day 11 to next bleed</a:t>
            </a:r>
          </a:p>
          <a:p>
            <a:pPr lvl="1"/>
            <a:r>
              <a:rPr lang="en-US" sz="2400" dirty="0" smtClean="0"/>
              <a:t>Cycles #2+- abstain days 8-24 until cycles 26-32 days long  (SDM 8-19)</a:t>
            </a:r>
          </a:p>
          <a:p>
            <a:pPr marL="731520" lvl="1">
              <a:spcBef>
                <a:spcPts val="0"/>
              </a:spcBef>
            </a:pPr>
            <a:endParaRPr lang="en-US" sz="2000" dirty="0" smtClean="0"/>
          </a:p>
          <a:p>
            <a:r>
              <a:rPr lang="en-US" dirty="0" smtClean="0"/>
              <a:t>157 women up to 9mos use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0089"/>
              </p:ext>
            </p:extLst>
          </p:nvPr>
        </p:nvGraphicFramePr>
        <p:xfrm>
          <a:off x="2057400" y="4598580"/>
          <a:ext cx="46482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/>
                <a:gridCol w="2324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 Use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Typical</a:t>
                      </a:r>
                      <a:r>
                        <a:rPr lang="en-US" baseline="0" dirty="0" smtClean="0"/>
                        <a:t> Use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3.7</a:t>
                      </a:r>
                    </a:p>
                    <a:p>
                      <a:pPr algn="ctr"/>
                      <a:r>
                        <a:rPr lang="en-US" dirty="0" smtClean="0"/>
                        <a:t>(4 pregnancies)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11.8</a:t>
                      </a:r>
                    </a:p>
                    <a:p>
                      <a:pPr algn="ctr"/>
                      <a:r>
                        <a:rPr lang="en-US" dirty="0" smtClean="0"/>
                        <a:t>(16 pregnancies)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420536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 mos. Pregnancy Rates for SDM Bridge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6172200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Sinai &amp; Cachan </a:t>
            </a:r>
            <a:r>
              <a:rPr lang="en-US" sz="1400" i="1" dirty="0" smtClean="0"/>
              <a:t>Contraception </a:t>
            </a:r>
            <a:r>
              <a:rPr lang="en-US" sz="1400" dirty="0" smtClean="0"/>
              <a:t>86 (1):16 </a:t>
            </a:r>
            <a:r>
              <a:rPr lang="en-US" sz="1400" i="1" dirty="0" smtClean="0"/>
              <a:t>(</a:t>
            </a:r>
            <a:r>
              <a:rPr lang="en-US" sz="1400" dirty="0" smtClean="0"/>
              <a:t>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18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Marquette Model in B.F.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183 self identified breastfeeding women using B.F. protocol for “monitor alone”</a:t>
            </a:r>
          </a:p>
          <a:p>
            <a:r>
              <a:rPr lang="en-US" sz="2800" dirty="0" smtClean="0"/>
              <a:t>Correct Use- 2 pregnancies per 100 women  (@ 9mos amenorrhea, &amp; after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menses)</a:t>
            </a:r>
          </a:p>
          <a:p>
            <a:r>
              <a:rPr lang="en-US" sz="2800" dirty="0" smtClean="0"/>
              <a:t>Typical Use- 8 pregnancies </a:t>
            </a:r>
            <a:r>
              <a:rPr lang="en-US" sz="2800" dirty="0"/>
              <a:t>p</a:t>
            </a:r>
            <a:r>
              <a:rPr lang="en-US" sz="2800" dirty="0" smtClean="0"/>
              <a:t>er 100 women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63566"/>
              </p:ext>
            </p:extLst>
          </p:nvPr>
        </p:nvGraphicFramePr>
        <p:xfrm>
          <a:off x="1600200" y="4038600"/>
          <a:ext cx="4572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</a:tblGrid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Women exposed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Cum. </a:t>
                      </a:r>
                      <a:r>
                        <a:rPr lang="en-US" dirty="0" err="1" smtClean="0"/>
                        <a:t>Preg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6368534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Bouchard et al </a:t>
            </a:r>
            <a:r>
              <a:rPr lang="en-US" sz="1400" i="1" dirty="0" smtClean="0"/>
              <a:t>JABFM</a:t>
            </a:r>
            <a:r>
              <a:rPr lang="en-US" sz="1400" dirty="0" smtClean="0"/>
              <a:t> 26(1):35 (2012)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53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Grades for NFP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Preventing pregnancy </a:t>
            </a:r>
            <a:r>
              <a:rPr lang="en-US" dirty="0"/>
              <a:t>in </a:t>
            </a:r>
            <a:r>
              <a:rPr lang="en-US" dirty="0" smtClean="0"/>
              <a:t>postpartum women: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LAM effectiveness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NFP in breastfeeding women</a:t>
            </a: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NFP in non-breastfeeding women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1447800"/>
            <a:ext cx="2514600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86"/>
              </a:spcBef>
            </a:pPr>
            <a:r>
              <a:rPr lang="en-US" sz="3200" dirty="0" smtClean="0"/>
              <a:t>Grades</a:t>
            </a:r>
          </a:p>
          <a:p>
            <a:pPr>
              <a:spcBef>
                <a:spcPts val="786"/>
              </a:spcBef>
            </a:pPr>
            <a:r>
              <a:rPr lang="en-US" sz="3200" u="sng" dirty="0" smtClean="0"/>
              <a:t>MDM </a:t>
            </a:r>
            <a:r>
              <a:rPr lang="en-US" sz="3200" dirty="0" smtClean="0"/>
              <a:t>      </a:t>
            </a:r>
            <a:r>
              <a:rPr lang="en-US" sz="3200" u="sng" dirty="0" smtClean="0"/>
              <a:t>RJF</a:t>
            </a:r>
          </a:p>
          <a:p>
            <a:pPr>
              <a:spcBef>
                <a:spcPts val="786"/>
              </a:spcBef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A		B</a:t>
            </a:r>
          </a:p>
          <a:p>
            <a:pPr>
              <a:spcBef>
                <a:spcPts val="786"/>
              </a:spcBef>
            </a:pPr>
            <a:r>
              <a:rPr lang="en-US" sz="3200" dirty="0">
                <a:solidFill>
                  <a:srgbClr val="0070C0"/>
                </a:solidFill>
              </a:rPr>
              <a:t> C</a:t>
            </a:r>
            <a:r>
              <a:rPr lang="en-US" sz="3200" dirty="0" smtClean="0">
                <a:solidFill>
                  <a:srgbClr val="0070C0"/>
                </a:solidFill>
              </a:rPr>
              <a:t>		C</a:t>
            </a:r>
          </a:p>
          <a:p>
            <a:pPr>
              <a:spcBef>
                <a:spcPts val="786"/>
              </a:spcBef>
            </a:pPr>
            <a:r>
              <a:rPr lang="en-US" sz="3200" dirty="0" smtClean="0">
                <a:solidFill>
                  <a:srgbClr val="0070C0"/>
                </a:solidFill>
              </a:rPr>
              <a:t> F		F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spcBef>
                <a:spcPts val="786"/>
              </a:spcBef>
            </a:pP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Medicine -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</a:t>
            </a:r>
            <a:r>
              <a:rPr lang="en-US" dirty="0"/>
              <a:t>of health care practice lacks a strong evidence </a:t>
            </a:r>
            <a:r>
              <a:rPr lang="en-US" dirty="0" smtClean="0"/>
              <a:t>base.</a:t>
            </a:r>
          </a:p>
          <a:p>
            <a:endParaRPr lang="en-US" dirty="0"/>
          </a:p>
          <a:p>
            <a:r>
              <a:rPr lang="en-US" dirty="0" smtClean="0"/>
              <a:t>Methods to increase use of evidence – translational, utilization protocols, etc.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 best and most useful has been the development of </a:t>
            </a:r>
            <a:r>
              <a:rPr lang="en-US" b="1" dirty="0"/>
              <a:t>systematic </a:t>
            </a:r>
            <a:r>
              <a:rPr lang="en-US" b="1" dirty="0" smtClean="0"/>
              <a:t>research reviews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Research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Summaries </a:t>
            </a:r>
            <a:r>
              <a:rPr lang="en-US" dirty="0"/>
              <a:t>of past research in which the </a:t>
            </a:r>
            <a:r>
              <a:rPr lang="en-US" dirty="0" smtClean="0"/>
              <a:t>reviewers </a:t>
            </a:r>
            <a:r>
              <a:rPr lang="en-US" dirty="0"/>
              <a:t>extract, analyze and integrate findings from peer reviewed scientific studies and produce conclusions that can aid practice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Systematic </a:t>
            </a:r>
            <a:r>
              <a:rPr lang="en-US" dirty="0"/>
              <a:t>reviews are based on a wide and exhaustive search of existing studies.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1983581"/>
            <a:ext cx="3027680" cy="3759200"/>
          </a:xfrm>
        </p:spPr>
      </p:pic>
    </p:spTree>
    <p:extLst>
      <p:ext uri="{BB962C8B-B14F-4D97-AF65-F5344CB8AC3E}">
        <p14:creationId xmlns:p14="http://schemas.microsoft.com/office/powerpoint/2010/main" val="17317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Evidence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Blinded peer reviewed scientific journals</a:t>
            </a:r>
          </a:p>
          <a:p>
            <a:r>
              <a:rPr lang="en-US" dirty="0" smtClean="0"/>
              <a:t>Scientific search engines (i.e., NLM; Medical Index, Web of Science, </a:t>
            </a:r>
            <a:r>
              <a:rPr lang="en-US" dirty="0" err="1" smtClean="0"/>
              <a:t>PsyAbsts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Example (</a:t>
            </a:r>
            <a:r>
              <a:rPr lang="en-US" i="1" dirty="0" smtClean="0"/>
              <a:t>The Linacre Quarterly or NCBC Quarterly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Impact factors – highest (</a:t>
            </a:r>
            <a:r>
              <a:rPr lang="en-US" i="1" dirty="0" smtClean="0"/>
              <a:t>Human </a:t>
            </a:r>
            <a:r>
              <a:rPr lang="en-US" i="1" dirty="0" err="1" smtClean="0"/>
              <a:t>Reprod</a:t>
            </a:r>
            <a:r>
              <a:rPr lang="en-US" i="1" dirty="0" smtClean="0"/>
              <a:t>: </a:t>
            </a:r>
            <a:r>
              <a:rPr lang="en-US" i="1" dirty="0" err="1" smtClean="0"/>
              <a:t>Fertil</a:t>
            </a:r>
            <a:r>
              <a:rPr lang="en-US" i="1" dirty="0" smtClean="0"/>
              <a:t>/</a:t>
            </a:r>
            <a:r>
              <a:rPr lang="en-US" i="1" dirty="0" err="1" smtClean="0"/>
              <a:t>Steril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Trials need to be registered at clinicaltrials.gov</a:t>
            </a:r>
          </a:p>
          <a:p>
            <a:r>
              <a:rPr lang="en-US" dirty="0" smtClean="0"/>
              <a:t>Need to follow standards e.g., CONSORT;STROBE, etc.</a:t>
            </a:r>
          </a:p>
          <a:p>
            <a:r>
              <a:rPr lang="en-US" dirty="0" smtClean="0"/>
              <a:t>Need to provide evidence for external Institutional Review Boards (IRBs) for ethics.</a:t>
            </a:r>
          </a:p>
          <a:p>
            <a:r>
              <a:rPr lang="en-US" dirty="0" smtClean="0"/>
              <a:t>Yearly – ethics approval – amendments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9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220980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00088"/>
            <a:ext cx="2209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66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3254</TotalTime>
  <Words>2924</Words>
  <Application>Microsoft Office PowerPoint</Application>
  <PresentationFormat>On-screen Show (4:3)</PresentationFormat>
  <Paragraphs>510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NFP Fact Checkers</vt:lpstr>
      <vt:lpstr> Topics for Fact Checking</vt:lpstr>
      <vt:lpstr>Research Director &amp; Chair</vt:lpstr>
      <vt:lpstr>Evidence Based Medicine</vt:lpstr>
      <vt:lpstr>Terms</vt:lpstr>
      <vt:lpstr>Evidence Based Medicine - Why</vt:lpstr>
      <vt:lpstr>Systematic Research Reviews</vt:lpstr>
      <vt:lpstr>Sources of Evidence</vt:lpstr>
      <vt:lpstr>PowerPoint Presentation</vt:lpstr>
      <vt:lpstr>Brazilian Rock Star – Impact/scaling-up/diffusion/e-Libraries</vt:lpstr>
      <vt:lpstr>Steps of Research Reviews</vt:lpstr>
      <vt:lpstr>Levels of Research Evidence</vt:lpstr>
      <vt:lpstr>Levels of Research Evidence</vt:lpstr>
      <vt:lpstr>Grading of Evidence A-F</vt:lpstr>
      <vt:lpstr>Clinical Trials</vt:lpstr>
      <vt:lpstr>Comparative Effectiveness Research (CER)</vt:lpstr>
      <vt:lpstr>CER and NFP</vt:lpstr>
      <vt:lpstr>Cochrane Reviews</vt:lpstr>
      <vt:lpstr>Grimes Cochrane Review of NFP</vt:lpstr>
      <vt:lpstr>Reviews of NFP Studies </vt:lpstr>
      <vt:lpstr>Effectiveness in Avoiding Pregnancy</vt:lpstr>
      <vt:lpstr>Executive Director &amp; Teacher</vt:lpstr>
      <vt:lpstr>Recent Review</vt:lpstr>
      <vt:lpstr>SORT- Strength of Recommendation Taxonomy </vt:lpstr>
      <vt:lpstr>Level of Evidence for Single Study</vt:lpstr>
      <vt:lpstr>Defining a High quality FABM cohort clinical trial </vt:lpstr>
      <vt:lpstr>Scope of review</vt:lpstr>
      <vt:lpstr>FABM Evidence for Efficacy in Postponing Pregnancy</vt:lpstr>
      <vt:lpstr>Clinical Data Submitted for a Single Drug Approval</vt:lpstr>
      <vt:lpstr>Key issues in NFP studies</vt:lpstr>
      <vt:lpstr>Best Evidence of FABM in postponing pregnancy</vt:lpstr>
      <vt:lpstr>New Clinical Data</vt:lpstr>
      <vt:lpstr>Strength of Recommendation</vt:lpstr>
      <vt:lpstr>Conclusions</vt:lpstr>
      <vt:lpstr>Evidence Grades for NFP</vt:lpstr>
      <vt:lpstr>Effectiveness in Achieving Pregnancy</vt:lpstr>
      <vt:lpstr>Gnoth, et al., (2003)</vt:lpstr>
      <vt:lpstr>Other studies</vt:lpstr>
      <vt:lpstr>Robinson JE, Waklin M, Elllis JE. Increased pregnancy rate with use of the Clearblue Easy Fertility Monitor.  Fertility and Sterility, 2007;87(2):329-34.  </vt:lpstr>
      <vt:lpstr>Tiplady, S., Jones, G., and Campbell, M.  et al., Home ovulation tests and stress in women trying to conceive: a randomized controlled trial.  Human Reproduction, Advance Access published October 18, 2012.    </vt:lpstr>
      <vt:lpstr>Mu and Fehring (2013)</vt:lpstr>
      <vt:lpstr>Summary</vt:lpstr>
      <vt:lpstr>Evidence Grades for NFP</vt:lpstr>
      <vt:lpstr>Effectiveness when used postpartum</vt:lpstr>
      <vt:lpstr>Lactational Amenorrhea Method</vt:lpstr>
      <vt:lpstr>LAM- WHO trial</vt:lpstr>
      <vt:lpstr>LAM-WHO trial</vt:lpstr>
      <vt:lpstr>NFP in Postpartum Women</vt:lpstr>
      <vt:lpstr>Ovulation Method Postpartum</vt:lpstr>
      <vt:lpstr>CrMs Postpartum</vt:lpstr>
      <vt:lpstr>STM Correlates with First Postpartum Ovulation</vt:lpstr>
      <vt:lpstr>SDM Bridge method</vt:lpstr>
      <vt:lpstr>Marquette Model in B.F. Women</vt:lpstr>
      <vt:lpstr>Evidence Grades for NFP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Mike_Manhart</dc:creator>
  <cp:lastModifiedBy>TNotare</cp:lastModifiedBy>
  <cp:revision>147</cp:revision>
  <cp:lastPrinted>2012-09-14T20:05:09Z</cp:lastPrinted>
  <dcterms:created xsi:type="dcterms:W3CDTF">2012-05-16T15:59:51Z</dcterms:created>
  <dcterms:modified xsi:type="dcterms:W3CDTF">2014-01-10T21:40:00Z</dcterms:modified>
</cp:coreProperties>
</file>