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96" r:id="rId3"/>
    <p:sldId id="257" r:id="rId4"/>
    <p:sldId id="264" r:id="rId5"/>
    <p:sldId id="297" r:id="rId6"/>
    <p:sldId id="291" r:id="rId7"/>
    <p:sldId id="258" r:id="rId8"/>
    <p:sldId id="273" r:id="rId9"/>
    <p:sldId id="275" r:id="rId10"/>
    <p:sldId id="274" r:id="rId11"/>
    <p:sldId id="298" r:id="rId12"/>
    <p:sldId id="272" r:id="rId13"/>
    <p:sldId id="299" r:id="rId14"/>
    <p:sldId id="283" r:id="rId15"/>
    <p:sldId id="284" r:id="rId16"/>
    <p:sldId id="285" r:id="rId17"/>
    <p:sldId id="286" r:id="rId18"/>
    <p:sldId id="287" r:id="rId19"/>
    <p:sldId id="300" r:id="rId20"/>
    <p:sldId id="294" r:id="rId21"/>
    <p:sldId id="260" r:id="rId22"/>
    <p:sldId id="281" r:id="rId23"/>
    <p:sldId id="282" r:id="rId24"/>
    <p:sldId id="301" r:id="rId25"/>
    <p:sldId id="280" r:id="rId26"/>
    <p:sldId id="302" r:id="rId27"/>
    <p:sldId id="289" r:id="rId28"/>
    <p:sldId id="290" r:id="rId29"/>
    <p:sldId id="271" r:id="rId30"/>
    <p:sldId id="261" r:id="rId31"/>
    <p:sldId id="295" r:id="rId32"/>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81172" autoAdjust="0"/>
  </p:normalViewPr>
  <p:slideViewPr>
    <p:cSldViewPr>
      <p:cViewPr varScale="1">
        <p:scale>
          <a:sx n="44" d="100"/>
          <a:sy n="44" d="100"/>
        </p:scale>
        <p:origin x="-122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F400B0-E43E-4541-A46A-4E5006AF4B7F}" type="datetimeFigureOut">
              <a:rPr lang="en-US" smtClean="0"/>
              <a:t>1/15/2014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B7AAE6-68B9-4DF4-8304-C87B5375CB7E}" type="slidenum">
              <a:rPr lang="en-US" smtClean="0"/>
              <a:t>‹#›</a:t>
            </a:fld>
            <a:endParaRPr lang="en-US"/>
          </a:p>
        </p:txBody>
      </p:sp>
    </p:spTree>
    <p:extLst>
      <p:ext uri="{BB962C8B-B14F-4D97-AF65-F5344CB8AC3E}">
        <p14:creationId xmlns:p14="http://schemas.microsoft.com/office/powerpoint/2010/main" val="210742240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B4D219-870E-4CAC-9E3C-7B42BB394E1B}" type="datetimeFigureOut">
              <a:rPr lang="en-US" smtClean="0"/>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6F1002-90BD-4728-8F5E-D996FF73A0E1}" type="slidenum">
              <a:rPr lang="en-US" smtClean="0"/>
              <a:t>‹#›</a:t>
            </a:fld>
            <a:endParaRPr lang="en-US"/>
          </a:p>
        </p:txBody>
      </p:sp>
    </p:spTree>
    <p:extLst>
      <p:ext uri="{BB962C8B-B14F-4D97-AF65-F5344CB8AC3E}">
        <p14:creationId xmlns:p14="http://schemas.microsoft.com/office/powerpoint/2010/main" val="19032350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NWFS</a:t>
            </a:r>
            <a:r>
              <a:rPr lang="en-US" sz="1200" kern="1200" baseline="0" dirty="0" smtClean="0">
                <a:solidFill>
                  <a:schemeClr val="tx1"/>
                </a:solidFill>
                <a:effectLst/>
                <a:latin typeface="+mn-lt"/>
                <a:ea typeface="+mn-ea"/>
                <a:cs typeface="+mn-cs"/>
              </a:rPr>
              <a:t> is a n</a:t>
            </a:r>
            <a:r>
              <a:rPr lang="en-US" sz="1200" kern="1200" dirty="0" smtClean="0">
                <a:solidFill>
                  <a:schemeClr val="tx1"/>
                </a:solidFill>
                <a:effectLst/>
                <a:latin typeface="+mn-lt"/>
                <a:ea typeface="+mn-ea"/>
                <a:cs typeface="+mn-cs"/>
              </a:rPr>
              <a:t>onprofit organization in Portland, OR whose mission is to equip people with vital skills for a lifetime in support of child well-being and family stability. </a:t>
            </a:r>
            <a:r>
              <a:rPr lang="en-US" dirty="0" smtClean="0"/>
              <a:t>Annually about 20,000 people are served through a variety of English and Spanish-language programs and services.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6F1002-90BD-4728-8F5E-D996FF73A0E1}" type="slidenum">
              <a:rPr lang="en-US" smtClean="0"/>
              <a:t>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76281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different parts of the</a:t>
            </a:r>
            <a:r>
              <a:rPr lang="en-US" baseline="0" dirty="0" smtClean="0"/>
              <a:t> form.  Encourages active application of the rules each day by asking was today fertile?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6F1002-90BD-4728-8F5E-D996FF73A0E1}" type="slidenum">
              <a:rPr lang="en-US" smtClean="0"/>
              <a:t>16</a:t>
            </a:fld>
            <a:endParaRPr lang="en-US"/>
          </a:p>
        </p:txBody>
      </p:sp>
    </p:spTree>
    <p:extLst>
      <p:ext uri="{BB962C8B-B14F-4D97-AF65-F5344CB8AC3E}">
        <p14:creationId xmlns:p14="http://schemas.microsoft.com/office/powerpoint/2010/main" val="69448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how chart review is requested</a:t>
            </a:r>
            <a:r>
              <a:rPr lang="en-US" baseline="0" dirty="0" smtClean="0"/>
              <a:t> and privacy rules. </a:t>
            </a:r>
            <a:endParaRPr lang="en-US" dirty="0" smtClean="0"/>
          </a:p>
          <a:p>
            <a:r>
              <a:rPr lang="en-US" dirty="0" smtClean="0"/>
              <a:t>Keeps</a:t>
            </a:r>
            <a:r>
              <a:rPr lang="en-US" baseline="0" dirty="0" smtClean="0"/>
              <a:t> record of all correspondence.</a:t>
            </a:r>
          </a:p>
          <a:p>
            <a:r>
              <a:rPr lang="en-US" baseline="0" dirty="0" smtClean="0"/>
              <a:t>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6F1002-90BD-4728-8F5E-D996FF73A0E1}" type="slidenum">
              <a:rPr lang="en-US" smtClean="0"/>
              <a:t>17</a:t>
            </a:fld>
            <a:endParaRPr lang="en-US"/>
          </a:p>
        </p:txBody>
      </p:sp>
    </p:spTree>
    <p:extLst>
      <p:ext uri="{BB962C8B-B14F-4D97-AF65-F5344CB8AC3E}">
        <p14:creationId xmlns:p14="http://schemas.microsoft.com/office/powerpoint/2010/main" val="694485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Keeps</a:t>
            </a:r>
            <a:r>
              <a:rPr lang="en-US" baseline="0" dirty="0" smtClean="0"/>
              <a:t> record of all correspondence</a:t>
            </a:r>
          </a:p>
          <a:p>
            <a:r>
              <a:rPr lang="en-US" baseline="0" smtClean="0"/>
              <a:t>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6F1002-90BD-4728-8F5E-D996FF73A0E1}" type="slidenum">
              <a:rPr lang="en-US" smtClean="0"/>
              <a:t>18</a:t>
            </a:fld>
            <a:endParaRPr lang="en-US"/>
          </a:p>
        </p:txBody>
      </p:sp>
    </p:spTree>
    <p:extLst>
      <p:ext uri="{BB962C8B-B14F-4D97-AF65-F5344CB8AC3E}">
        <p14:creationId xmlns:p14="http://schemas.microsoft.com/office/powerpoint/2010/main" val="694485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Online learning facilitates this ongoing support for many clients who relocate</a:t>
            </a:r>
            <a:r>
              <a:rPr lang="en-US" baseline="0" dirty="0" smtClean="0"/>
              <a:t> or move throughout their reproductive lives. </a:t>
            </a:r>
            <a:endParaRPr lang="en-US" dirty="0" smtClean="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6F1002-90BD-4728-8F5E-D996FF73A0E1}" type="slidenum">
              <a:rPr lang="en-US" smtClean="0"/>
              <a:t>20</a:t>
            </a:fld>
            <a:endParaRPr lang="en-US"/>
          </a:p>
        </p:txBody>
      </p:sp>
    </p:spTree>
    <p:extLst>
      <p:ext uri="{BB962C8B-B14F-4D97-AF65-F5344CB8AC3E}">
        <p14:creationId xmlns:p14="http://schemas.microsoft.com/office/powerpoint/2010/main" val="77958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ask couples</a:t>
            </a:r>
            <a:r>
              <a:rPr lang="en-US" baseline="0" dirty="0" smtClean="0"/>
              <a:t> their intentions regarding NFP at the end of Session One.</a:t>
            </a:r>
          </a:p>
          <a:p>
            <a:r>
              <a:rPr lang="en-US" baseline="0" dirty="0" smtClean="0"/>
              <a:t>Because various couples are at different points and places in their relationships and faiths, we have an articles of interest page</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6F1002-90BD-4728-8F5E-D996FF73A0E1}" type="slidenum">
              <a:rPr lang="en-US" smtClean="0"/>
              <a:t>21</a:t>
            </a:fld>
            <a:endParaRPr lang="en-US"/>
          </a:p>
        </p:txBody>
      </p:sp>
    </p:spTree>
    <p:extLst>
      <p:ext uri="{BB962C8B-B14F-4D97-AF65-F5344CB8AC3E}">
        <p14:creationId xmlns:p14="http://schemas.microsoft.com/office/powerpoint/2010/main" val="2238596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training available</a:t>
            </a:r>
            <a:r>
              <a:rPr lang="en-US" baseline="0" dirty="0" smtClean="0"/>
              <a:t> online in English only whether they will teach in Spanish or English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6F1002-90BD-4728-8F5E-D996FF73A0E1}" type="slidenum">
              <a:rPr lang="en-US" smtClean="0"/>
              <a:t>28</a:t>
            </a:fld>
            <a:endParaRPr lang="en-US"/>
          </a:p>
        </p:txBody>
      </p:sp>
    </p:spTree>
    <p:extLst>
      <p:ext uri="{BB962C8B-B14F-4D97-AF65-F5344CB8AC3E}">
        <p14:creationId xmlns:p14="http://schemas.microsoft.com/office/powerpoint/2010/main" val="3357091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$35 per client in person</a:t>
            </a:r>
          </a:p>
          <a:p>
            <a:r>
              <a:rPr lang="en-US" sz="1200" kern="1200" dirty="0" smtClean="0">
                <a:solidFill>
                  <a:schemeClr val="tx1"/>
                </a:solidFill>
                <a:effectLst/>
                <a:latin typeface="+mn-lt"/>
                <a:ea typeface="+mn-ea"/>
                <a:cs typeface="+mn-cs"/>
              </a:rPr>
              <a:t>$50 w </a:t>
            </a:r>
            <a:r>
              <a:rPr lang="en-US" sz="1200" kern="1200" dirty="0" err="1" smtClean="0">
                <a:solidFill>
                  <a:schemeClr val="tx1"/>
                </a:solidFill>
                <a:effectLst/>
                <a:latin typeface="+mn-lt"/>
                <a:ea typeface="+mn-ea"/>
                <a:cs typeface="+mn-cs"/>
              </a:rPr>
              <a:t>ebook</a:t>
            </a:r>
            <a:r>
              <a:rPr lang="en-US" sz="1200" kern="1200" dirty="0" smtClean="0">
                <a:solidFill>
                  <a:schemeClr val="tx1"/>
                </a:solidFill>
                <a:effectLst/>
                <a:latin typeface="+mn-lt"/>
                <a:ea typeface="+mn-ea"/>
                <a:cs typeface="+mn-cs"/>
              </a:rPr>
              <a:t> per client</a:t>
            </a:r>
          </a:p>
          <a:p>
            <a:r>
              <a:rPr lang="en-US" sz="1200" kern="1200" dirty="0" smtClean="0">
                <a:solidFill>
                  <a:schemeClr val="tx1"/>
                </a:solidFill>
                <a:effectLst/>
                <a:latin typeface="+mn-lt"/>
                <a:ea typeface="+mn-ea"/>
                <a:cs typeface="+mn-cs"/>
              </a:rPr>
              <a:t>$75 with paper copy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$110 is average price </a:t>
            </a:r>
            <a:r>
              <a:rPr lang="en-US" sz="1200" kern="1200" dirty="0" err="1" smtClean="0">
                <a:solidFill>
                  <a:schemeClr val="tx1"/>
                </a:solidFill>
                <a:effectLst/>
                <a:latin typeface="+mn-lt"/>
                <a:ea typeface="+mn-ea"/>
                <a:cs typeface="+mn-cs"/>
              </a:rPr>
              <a:t>ppl</a:t>
            </a:r>
            <a:r>
              <a:rPr lang="en-US" sz="1200" kern="1200" dirty="0" smtClean="0">
                <a:solidFill>
                  <a:schemeClr val="tx1"/>
                </a:solidFill>
                <a:effectLst/>
                <a:latin typeface="+mn-lt"/>
                <a:ea typeface="+mn-ea"/>
                <a:cs typeface="+mn-cs"/>
              </a:rPr>
              <a:t> charge for course</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6F1002-90BD-4728-8F5E-D996FF73A0E1}" type="slidenum">
              <a:rPr lang="en-US" smtClean="0"/>
              <a:t>29</a:t>
            </a:fld>
            <a:endParaRPr lang="en-US"/>
          </a:p>
        </p:txBody>
      </p:sp>
    </p:spTree>
    <p:extLst>
      <p:ext uri="{BB962C8B-B14F-4D97-AF65-F5344CB8AC3E}">
        <p14:creationId xmlns:p14="http://schemas.microsoft.com/office/powerpoint/2010/main" val="415003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training only in English.  Our online Spanish course will hopefully be ready within the next year.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6F1002-90BD-4728-8F5E-D996FF73A0E1}" type="slidenum">
              <a:rPr lang="en-US" smtClean="0"/>
              <a:t>4</a:t>
            </a:fld>
            <a:endParaRPr lang="en-US"/>
          </a:p>
        </p:txBody>
      </p:sp>
    </p:spTree>
    <p:extLst>
      <p:ext uri="{BB962C8B-B14F-4D97-AF65-F5344CB8AC3E}">
        <p14:creationId xmlns:p14="http://schemas.microsoft.com/office/powerpoint/2010/main" val="105227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Course content, requirements and length are the same online and in-person.</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6F1002-90BD-4728-8F5E-D996FF73A0E1}" type="slidenum">
              <a:rPr lang="en-US" smtClean="0"/>
              <a:t>7</a:t>
            </a:fld>
            <a:endParaRPr lang="en-US"/>
          </a:p>
        </p:txBody>
      </p:sp>
    </p:spTree>
    <p:extLst>
      <p:ext uri="{BB962C8B-B14F-4D97-AF65-F5344CB8AC3E}">
        <p14:creationId xmlns:p14="http://schemas.microsoft.com/office/powerpoint/2010/main" val="39745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Each Session is aimed at developing some specific skill in observing, charting, or interpreting the signs of fertility and infertility. Because each one builds upon the other, they are all important and should be done in order. Be sure to do the learning activities as you go along, and stop to read sections from A Couple’s Guide to Fertility when you see the blue arrow.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6F1002-90BD-4728-8F5E-D996FF73A0E1}" type="slidenum">
              <a:rPr lang="en-US" smtClean="0"/>
              <a:t>8</a:t>
            </a:fld>
            <a:endParaRPr lang="en-US"/>
          </a:p>
        </p:txBody>
      </p:sp>
    </p:spTree>
    <p:extLst>
      <p:ext uri="{BB962C8B-B14F-4D97-AF65-F5344CB8AC3E}">
        <p14:creationId xmlns:p14="http://schemas.microsoft.com/office/powerpoint/2010/main" val="198305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Arrow</a:t>
            </a:r>
            <a:r>
              <a:rPr lang="en-US" baseline="0" dirty="0" smtClean="0"/>
              <a:t> highlighting the orientation outline that is always visible to allow clients (and the instructor) to see time spent on each slide and upcoming content.  It also makes it easy to go back and review specific content later on.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6F1002-90BD-4728-8F5E-D996FF73A0E1}" type="slidenum">
              <a:rPr lang="en-US" smtClean="0"/>
              <a:t>9</a:t>
            </a:fld>
            <a:endParaRPr lang="en-US"/>
          </a:p>
        </p:txBody>
      </p:sp>
    </p:spTree>
    <p:extLst>
      <p:ext uri="{BB962C8B-B14F-4D97-AF65-F5344CB8AC3E}">
        <p14:creationId xmlns:p14="http://schemas.microsoft.com/office/powerpoint/2010/main" val="1506135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Learning Activities provide that opportunity to apply the information you have read to make certain that it is clear and that you are able to apply it.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6F1002-90BD-4728-8F5E-D996FF73A0E1}" type="slidenum">
              <a:rPr lang="en-US" smtClean="0"/>
              <a:t>10</a:t>
            </a:fld>
            <a:endParaRPr lang="en-US"/>
          </a:p>
        </p:txBody>
      </p:sp>
    </p:spTree>
    <p:extLst>
      <p:ext uri="{BB962C8B-B14F-4D97-AF65-F5344CB8AC3E}">
        <p14:creationId xmlns:p14="http://schemas.microsoft.com/office/powerpoint/2010/main" val="3151031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Fertility history is optional</a:t>
            </a:r>
            <a:r>
              <a:rPr lang="en-US" baseline="0" dirty="0" smtClean="0"/>
              <a:t> for clients uncomfortable sharing medical information.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Online learning facilitates this ongoing support for many clients who relocate</a:t>
            </a:r>
            <a:r>
              <a:rPr lang="en-US" baseline="0" dirty="0" smtClean="0"/>
              <a:t> or move throughout their reproductive lives. </a:t>
            </a:r>
            <a:endParaRPr lang="en-US" dirty="0" smtClean="0"/>
          </a:p>
          <a:p>
            <a:r>
              <a:rPr lang="en-US" dirty="0" smtClean="0"/>
              <a:t>Will discuss the final exam</a:t>
            </a:r>
            <a:r>
              <a:rPr lang="en-US" baseline="0" dirty="0" smtClean="0"/>
              <a:t> more in a moment.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6F1002-90BD-4728-8F5E-D996FF73A0E1}" type="slidenum">
              <a:rPr lang="en-US" smtClean="0"/>
              <a:t>12</a:t>
            </a:fld>
            <a:endParaRPr lang="en-US"/>
          </a:p>
        </p:txBody>
      </p:sp>
    </p:spTree>
    <p:extLst>
      <p:ext uri="{BB962C8B-B14F-4D97-AF65-F5344CB8AC3E}">
        <p14:creationId xmlns:p14="http://schemas.microsoft.com/office/powerpoint/2010/main" val="77958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6F1002-90BD-4728-8F5E-D996FF73A0E1}" type="slidenum">
              <a:rPr lang="en-US" smtClean="0"/>
              <a:t>14</a:t>
            </a:fld>
            <a:endParaRPr lang="en-US"/>
          </a:p>
        </p:txBody>
      </p:sp>
    </p:spTree>
    <p:extLst>
      <p:ext uri="{BB962C8B-B14F-4D97-AF65-F5344CB8AC3E}">
        <p14:creationId xmlns:p14="http://schemas.microsoft.com/office/powerpoint/2010/main" val="694485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slides blows up the in</a:t>
            </a:r>
            <a:r>
              <a:rPr lang="en-US" baseline="0" dirty="0" smtClean="0"/>
              <a:t> take box</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6F1002-90BD-4728-8F5E-D996FF73A0E1}" type="slidenum">
              <a:rPr lang="en-US" smtClean="0"/>
              <a:t>15</a:t>
            </a:fld>
            <a:endParaRPr lang="en-US"/>
          </a:p>
        </p:txBody>
      </p:sp>
    </p:spTree>
    <p:extLst>
      <p:ext uri="{BB962C8B-B14F-4D97-AF65-F5344CB8AC3E}">
        <p14:creationId xmlns:p14="http://schemas.microsoft.com/office/powerpoint/2010/main" val="694485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00"/>
            <a:ext cx="7772400" cy="1470025"/>
          </a:xfrm>
        </p:spPr>
        <p:txBody>
          <a:bodyPr>
            <a:normAutofit/>
          </a:bodyPr>
          <a:lstStyle>
            <a:lvl1pPr>
              <a:defRPr sz="3600" b="1">
                <a:solidFill>
                  <a:schemeClr val="accent1">
                    <a:lumMod val="75000"/>
                  </a:schemeClr>
                </a:solidFill>
              </a:defRPr>
            </a:lvl1pPr>
          </a:lstStyle>
          <a:p>
            <a:r>
              <a:rPr lang="en-US" smtClean="0"/>
              <a:t>Click to edit Master title style</a:t>
            </a:r>
            <a:endParaRPr lang="en-US"/>
          </a:p>
        </p:txBody>
      </p:sp>
      <p:sp>
        <p:nvSpPr>
          <p:cNvPr id="3" name="Subtitle 2"/>
          <p:cNvSpPr>
            <a:spLocks noGrp="1"/>
          </p:cNvSpPr>
          <p:nvPr>
            <p:ph type="subTitle" idx="1"/>
          </p:nvPr>
        </p:nvSpPr>
        <p:spPr>
          <a:xfrm>
            <a:off x="3810000" y="3352800"/>
            <a:ext cx="5334000" cy="1752600"/>
          </a:xfrm>
        </p:spPr>
        <p:txBody>
          <a:bodyPr>
            <a:normAutofit/>
          </a:bodyPr>
          <a:lstStyle>
            <a:lvl1pPr marL="0" indent="0" algn="l">
              <a:buNone/>
              <a:defRPr sz="2000">
                <a:solidFill>
                  <a:srgbClr val="92D0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606493F-298D-4EB2-A502-11FE3BB98ABC}" type="datetime1">
              <a:rPr lang="en-US" smtClean="0"/>
              <a:t>1/15/2014</a:t>
            </a:fld>
            <a:endParaRPr lang="en-US"/>
          </a:p>
        </p:txBody>
      </p:sp>
      <p:sp>
        <p:nvSpPr>
          <p:cNvPr id="3" name="Footer Placeholder 2"/>
          <p:cNvSpPr>
            <a:spLocks noGrp="1"/>
          </p:cNvSpPr>
          <p:nvPr>
            <p:ph type="ftr" sz="quarter" idx="11"/>
          </p:nvPr>
        </p:nvSpPr>
        <p:spPr/>
        <p:txBody>
          <a:bodyPr/>
          <a:lstStyle/>
          <a:p>
            <a:r>
              <a:rPr lang="en-US" smtClean="0"/>
              <a:t>Section Title goes here</a:t>
            </a:r>
            <a:endParaRPr lang="en-US"/>
          </a:p>
        </p:txBody>
      </p:sp>
      <p:sp>
        <p:nvSpPr>
          <p:cNvPr id="4" name="Slide Number Placeholder 3"/>
          <p:cNvSpPr>
            <a:spLocks noGrp="1"/>
          </p:cNvSpPr>
          <p:nvPr>
            <p:ph type="sldNum" sz="quarter" idx="12"/>
          </p:nvPr>
        </p:nvSpPr>
        <p:spPr/>
        <p:txBody>
          <a:bodyPr/>
          <a:lstStyle/>
          <a:p>
            <a:fld id="{61EA0F78-F29E-4054-8DE9-FB732DC682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C72EE98-BC6F-4524-B43C-276C791A4075}" type="datetime1">
              <a:rPr lang="en-US" smtClean="0"/>
              <a:t>1/15/2014</a:t>
            </a:fld>
            <a:endParaRPr lang="en-US"/>
          </a:p>
        </p:txBody>
      </p:sp>
      <p:sp>
        <p:nvSpPr>
          <p:cNvPr id="6" name="Footer Placeholder 5"/>
          <p:cNvSpPr>
            <a:spLocks noGrp="1"/>
          </p:cNvSpPr>
          <p:nvPr>
            <p:ph type="ftr" sz="quarter" idx="11"/>
          </p:nvPr>
        </p:nvSpPr>
        <p:spPr/>
        <p:txBody>
          <a:bodyPr/>
          <a:lstStyle/>
          <a:p>
            <a:r>
              <a:rPr lang="en-US" smtClean="0"/>
              <a:t>Section Title goes here</a:t>
            </a:r>
            <a:endParaRPr lang="en-US"/>
          </a:p>
        </p:txBody>
      </p:sp>
      <p:sp>
        <p:nvSpPr>
          <p:cNvPr id="7" name="Slide Number Placeholder 6"/>
          <p:cNvSpPr>
            <a:spLocks noGrp="1"/>
          </p:cNvSpPr>
          <p:nvPr>
            <p:ph type="sldNum" sz="quarter" idx="12"/>
          </p:nvPr>
        </p:nvSpPr>
        <p:spPr/>
        <p:txBody>
          <a:bodyPr/>
          <a:lstStyle/>
          <a:p>
            <a:fld id="{61EA0F78-F29E-4054-8DE9-FB732DC6826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600D6A-8A25-4412-9649-9343AD2D6B83}" type="datetime1">
              <a:rPr lang="en-US" smtClean="0"/>
              <a:t>1/15/2014</a:t>
            </a:fld>
            <a:endParaRPr lang="en-US"/>
          </a:p>
        </p:txBody>
      </p:sp>
      <p:sp>
        <p:nvSpPr>
          <p:cNvPr id="6" name="Footer Placeholder 5"/>
          <p:cNvSpPr>
            <a:spLocks noGrp="1"/>
          </p:cNvSpPr>
          <p:nvPr>
            <p:ph type="ftr" sz="quarter" idx="11"/>
          </p:nvPr>
        </p:nvSpPr>
        <p:spPr/>
        <p:txBody>
          <a:bodyPr/>
          <a:lstStyle/>
          <a:p>
            <a:r>
              <a:rPr lang="en-US" smtClean="0"/>
              <a:t>Section Title goes here</a:t>
            </a:r>
            <a:endParaRPr lang="en-US"/>
          </a:p>
        </p:txBody>
      </p:sp>
      <p:sp>
        <p:nvSpPr>
          <p:cNvPr id="7" name="Slide Number Placeholder 6"/>
          <p:cNvSpPr>
            <a:spLocks noGrp="1"/>
          </p:cNvSpPr>
          <p:nvPr>
            <p:ph type="sldNum" sz="quarter" idx="12"/>
          </p:nvPr>
        </p:nvSpPr>
        <p:spPr/>
        <p:txBody>
          <a:bodyPr/>
          <a:lstStyle/>
          <a:p>
            <a:fld id="{61EA0F78-F29E-4054-8DE9-FB732DC6826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DBAB5D-C1B6-4F72-8694-911F68D25717}" type="datetime1">
              <a:rPr lang="en-US" smtClean="0"/>
              <a:t>1/15/2014</a:t>
            </a:fld>
            <a:endParaRPr lang="en-US"/>
          </a:p>
        </p:txBody>
      </p:sp>
      <p:sp>
        <p:nvSpPr>
          <p:cNvPr id="5" name="Footer Placeholder 4"/>
          <p:cNvSpPr>
            <a:spLocks noGrp="1"/>
          </p:cNvSpPr>
          <p:nvPr>
            <p:ph type="ftr" sz="quarter" idx="11"/>
          </p:nvPr>
        </p:nvSpPr>
        <p:spPr/>
        <p:txBody>
          <a:bodyPr/>
          <a:lstStyle/>
          <a:p>
            <a:r>
              <a:rPr lang="en-US" smtClean="0"/>
              <a:t>Section Title goes here</a:t>
            </a:r>
            <a:endParaRPr lang="en-US"/>
          </a:p>
        </p:txBody>
      </p:sp>
      <p:sp>
        <p:nvSpPr>
          <p:cNvPr id="6" name="Slide Number Placeholder 5"/>
          <p:cNvSpPr>
            <a:spLocks noGrp="1"/>
          </p:cNvSpPr>
          <p:nvPr>
            <p:ph type="sldNum" sz="quarter" idx="12"/>
          </p:nvPr>
        </p:nvSpPr>
        <p:spPr/>
        <p:txBody>
          <a:bodyPr/>
          <a:lstStyle/>
          <a:p>
            <a:fld id="{61EA0F78-F29E-4054-8DE9-FB732DC6826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242A2C-FDDF-4ADC-B65F-2DAD83F6C86C}" type="datetime1">
              <a:rPr lang="en-US" smtClean="0"/>
              <a:t>1/15/2014</a:t>
            </a:fld>
            <a:endParaRPr lang="en-US"/>
          </a:p>
        </p:txBody>
      </p:sp>
      <p:sp>
        <p:nvSpPr>
          <p:cNvPr id="5" name="Footer Placeholder 4"/>
          <p:cNvSpPr>
            <a:spLocks noGrp="1"/>
          </p:cNvSpPr>
          <p:nvPr>
            <p:ph type="ftr" sz="quarter" idx="11"/>
          </p:nvPr>
        </p:nvSpPr>
        <p:spPr/>
        <p:txBody>
          <a:bodyPr/>
          <a:lstStyle/>
          <a:p>
            <a:r>
              <a:rPr lang="en-US" smtClean="0"/>
              <a:t>Section Title goes here</a:t>
            </a:r>
            <a:endParaRPr lang="en-US"/>
          </a:p>
        </p:txBody>
      </p:sp>
      <p:sp>
        <p:nvSpPr>
          <p:cNvPr id="6" name="Slide Number Placeholder 5"/>
          <p:cNvSpPr>
            <a:spLocks noGrp="1"/>
          </p:cNvSpPr>
          <p:nvPr>
            <p:ph type="sldNum" sz="quarter" idx="12"/>
          </p:nvPr>
        </p:nvSpPr>
        <p:spPr/>
        <p:txBody>
          <a:bodyPr/>
          <a:lstStyle/>
          <a:p>
            <a:fld id="{61EA0F78-F29E-4054-8DE9-FB732DC682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Section Title goes here</a:t>
            </a:r>
            <a:endParaRPr lang="en-US"/>
          </a:p>
        </p:txBody>
      </p:sp>
      <p:sp>
        <p:nvSpPr>
          <p:cNvPr id="6" name="Slide Number Placeholder 5"/>
          <p:cNvSpPr>
            <a:spLocks noGrp="1"/>
          </p:cNvSpPr>
          <p:nvPr>
            <p:ph type="sldNum" sz="quarter" idx="12"/>
          </p:nvPr>
        </p:nvSpPr>
        <p:spPr/>
        <p:txBody>
          <a:bodyPr/>
          <a:lstStyle/>
          <a:p>
            <a:fld id="{61EA0F78-F29E-4054-8DE9-FB732DC682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Section Title goes here</a:t>
            </a:r>
            <a:endParaRPr lang="en-US"/>
          </a:p>
        </p:txBody>
      </p:sp>
      <p:sp>
        <p:nvSpPr>
          <p:cNvPr id="6" name="Slide Number Placeholder 5"/>
          <p:cNvSpPr>
            <a:spLocks noGrp="1"/>
          </p:cNvSpPr>
          <p:nvPr>
            <p:ph type="sldNum" sz="quarter" idx="12"/>
          </p:nvPr>
        </p:nvSpPr>
        <p:spPr/>
        <p:txBody>
          <a:bodyPr/>
          <a:lstStyle/>
          <a:p>
            <a:fld id="{61EA0F78-F29E-4054-8DE9-FB732DC682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Section Title goes here</a:t>
            </a:r>
            <a:endParaRPr lang="en-US"/>
          </a:p>
        </p:txBody>
      </p:sp>
      <p:sp>
        <p:nvSpPr>
          <p:cNvPr id="6" name="Slide Number Placeholder 5"/>
          <p:cNvSpPr>
            <a:spLocks noGrp="1"/>
          </p:cNvSpPr>
          <p:nvPr>
            <p:ph type="sldNum" sz="quarter" idx="12"/>
          </p:nvPr>
        </p:nvSpPr>
        <p:spPr/>
        <p:txBody>
          <a:bodyPr/>
          <a:lstStyle/>
          <a:p>
            <a:fld id="{61EA0F78-F29E-4054-8DE9-FB732DC682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Section Title goes here</a:t>
            </a:r>
            <a:endParaRPr lang="en-US"/>
          </a:p>
        </p:txBody>
      </p:sp>
      <p:sp>
        <p:nvSpPr>
          <p:cNvPr id="6" name="Slide Number Placeholder 5"/>
          <p:cNvSpPr>
            <a:spLocks noGrp="1"/>
          </p:cNvSpPr>
          <p:nvPr>
            <p:ph type="sldNum" sz="quarter" idx="12"/>
          </p:nvPr>
        </p:nvSpPr>
        <p:spPr/>
        <p:txBody>
          <a:bodyPr/>
          <a:lstStyle/>
          <a:p>
            <a:fld id="{61EA0F78-F29E-4054-8DE9-FB732DC682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BBABE3-570C-4484-86B0-330F28D75F69}" type="datetime1">
              <a:rPr lang="en-US" smtClean="0"/>
              <a:t>1/15/2014</a:t>
            </a:fld>
            <a:endParaRPr lang="en-US"/>
          </a:p>
        </p:txBody>
      </p:sp>
      <p:sp>
        <p:nvSpPr>
          <p:cNvPr id="5" name="Footer Placeholder 4"/>
          <p:cNvSpPr>
            <a:spLocks noGrp="1"/>
          </p:cNvSpPr>
          <p:nvPr>
            <p:ph type="ftr" sz="quarter" idx="11"/>
          </p:nvPr>
        </p:nvSpPr>
        <p:spPr/>
        <p:txBody>
          <a:bodyPr/>
          <a:lstStyle/>
          <a:p>
            <a:r>
              <a:rPr lang="en-US" smtClean="0"/>
              <a:t>Section Title goes here</a:t>
            </a:r>
            <a:endParaRPr lang="en-US"/>
          </a:p>
        </p:txBody>
      </p:sp>
      <p:sp>
        <p:nvSpPr>
          <p:cNvPr id="6" name="Slide Number Placeholder 5"/>
          <p:cNvSpPr>
            <a:spLocks noGrp="1"/>
          </p:cNvSpPr>
          <p:nvPr>
            <p:ph type="sldNum" sz="quarter" idx="12"/>
          </p:nvPr>
        </p:nvSpPr>
        <p:spPr/>
        <p:txBody>
          <a:bodyPr/>
          <a:lstStyle/>
          <a:p>
            <a:fld id="{61EA0F78-F29E-4054-8DE9-FB732DC682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F5B5F9-33A8-4D60-8387-F2E436C24940}" type="datetime1">
              <a:rPr lang="en-US" smtClean="0"/>
              <a:t>1/15/2014</a:t>
            </a:fld>
            <a:endParaRPr lang="en-US"/>
          </a:p>
        </p:txBody>
      </p:sp>
      <p:sp>
        <p:nvSpPr>
          <p:cNvPr id="6" name="Footer Placeholder 5"/>
          <p:cNvSpPr>
            <a:spLocks noGrp="1"/>
          </p:cNvSpPr>
          <p:nvPr>
            <p:ph type="ftr" sz="quarter" idx="11"/>
          </p:nvPr>
        </p:nvSpPr>
        <p:spPr/>
        <p:txBody>
          <a:bodyPr/>
          <a:lstStyle/>
          <a:p>
            <a:r>
              <a:rPr lang="en-US" smtClean="0"/>
              <a:t>Section Title goes here</a:t>
            </a:r>
            <a:endParaRPr lang="en-US"/>
          </a:p>
        </p:txBody>
      </p:sp>
      <p:sp>
        <p:nvSpPr>
          <p:cNvPr id="7" name="Slide Number Placeholder 6"/>
          <p:cNvSpPr>
            <a:spLocks noGrp="1"/>
          </p:cNvSpPr>
          <p:nvPr>
            <p:ph type="sldNum" sz="quarter" idx="12"/>
          </p:nvPr>
        </p:nvSpPr>
        <p:spPr/>
        <p:txBody>
          <a:bodyPr/>
          <a:lstStyle/>
          <a:p>
            <a:fld id="{61EA0F78-F29E-4054-8DE9-FB732DC682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91789DD-E202-4440-BFD7-6AB1565C0BD3}" type="datetime1">
              <a:rPr lang="en-US" smtClean="0"/>
              <a:t>1/15/2014</a:t>
            </a:fld>
            <a:endParaRPr lang="en-US"/>
          </a:p>
        </p:txBody>
      </p:sp>
      <p:sp>
        <p:nvSpPr>
          <p:cNvPr id="8" name="Footer Placeholder 7"/>
          <p:cNvSpPr>
            <a:spLocks noGrp="1"/>
          </p:cNvSpPr>
          <p:nvPr>
            <p:ph type="ftr" sz="quarter" idx="11"/>
          </p:nvPr>
        </p:nvSpPr>
        <p:spPr/>
        <p:txBody>
          <a:bodyPr/>
          <a:lstStyle/>
          <a:p>
            <a:r>
              <a:rPr lang="en-US" smtClean="0"/>
              <a:t>Section Title goes here</a:t>
            </a:r>
            <a:endParaRPr lang="en-US"/>
          </a:p>
        </p:txBody>
      </p:sp>
      <p:sp>
        <p:nvSpPr>
          <p:cNvPr id="9" name="Slide Number Placeholder 8"/>
          <p:cNvSpPr>
            <a:spLocks noGrp="1"/>
          </p:cNvSpPr>
          <p:nvPr>
            <p:ph type="sldNum" sz="quarter" idx="12"/>
          </p:nvPr>
        </p:nvSpPr>
        <p:spPr/>
        <p:txBody>
          <a:bodyPr/>
          <a:lstStyle/>
          <a:p>
            <a:fld id="{61EA0F78-F29E-4054-8DE9-FB732DC682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411CDD6-F2EE-4A31-BB66-D32610EB6147}" type="datetime1">
              <a:rPr lang="en-US" smtClean="0"/>
              <a:t>1/15/2014</a:t>
            </a:fld>
            <a:endParaRPr lang="en-US"/>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6200" y="6400800"/>
            <a:ext cx="2895600" cy="365125"/>
          </a:xfrm>
          <a:prstGeom prst="rect">
            <a:avLst/>
          </a:prstGeom>
        </p:spPr>
        <p:txBody>
          <a:bodyPr vert="horz" lIns="91440" tIns="45720" rIns="91440" bIns="45720" rtlCol="0" anchor="ctr"/>
          <a:lstStyle>
            <a:lvl1pPr algn="l">
              <a:defRPr sz="1200">
                <a:solidFill>
                  <a:schemeClr val="accent3">
                    <a:lumMod val="60000"/>
                    <a:lumOff val="40000"/>
                  </a:schemeClr>
                </a:solidFill>
              </a:defRPr>
            </a:lvl1pPr>
          </a:lstStyle>
          <a:p>
            <a:r>
              <a:rPr lang="en-US" smtClean="0"/>
              <a:t>Section Title goes here</a:t>
            </a:r>
            <a:endParaRPr lang="en-US" dirty="0"/>
          </a:p>
        </p:txBody>
      </p:sp>
      <p:sp>
        <p:nvSpPr>
          <p:cNvPr id="6" name="Slide Number Placeholder 5"/>
          <p:cNvSpPr>
            <a:spLocks noGrp="1"/>
          </p:cNvSpPr>
          <p:nvPr>
            <p:ph type="sldNum" sz="quarter" idx="4"/>
          </p:nvPr>
        </p:nvSpPr>
        <p:spPr>
          <a:xfrm>
            <a:off x="8686800" y="6019800"/>
            <a:ext cx="381000"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61EA0F78-F29E-4054-8DE9-FB732DC682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dt="0"/>
  <p:txStyles>
    <p:titleStyle>
      <a:lvl1pPr algn="l" defTabSz="914400" rtl="0" eaLnBrk="1" latinLnBrk="0" hangingPunct="1">
        <a:spcBef>
          <a:spcPct val="0"/>
        </a:spcBef>
        <a:buNone/>
        <a:defRPr sz="2400" kern="1200">
          <a:solidFill>
            <a:schemeClr val="accent3">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6">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www.symptopro.org/"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NFP E-Distance </a:t>
            </a:r>
            <a:r>
              <a:rPr lang="en-US" dirty="0" smtClean="0"/>
              <a:t>Learning </a:t>
            </a:r>
            <a:endParaRPr lang="en-US" dirty="0"/>
          </a:p>
        </p:txBody>
      </p:sp>
      <p:sp>
        <p:nvSpPr>
          <p:cNvPr id="7" name="Subtitle 6"/>
          <p:cNvSpPr>
            <a:spLocks noGrp="1"/>
          </p:cNvSpPr>
          <p:nvPr>
            <p:ph type="subTitle" idx="1"/>
          </p:nvPr>
        </p:nvSpPr>
        <p:spPr>
          <a:xfrm>
            <a:off x="990600" y="3429000"/>
            <a:ext cx="5334000" cy="2438400"/>
          </a:xfrm>
        </p:spPr>
        <p:txBody>
          <a:bodyPr>
            <a:normAutofit fontScale="92500" lnSpcReduction="20000"/>
          </a:bodyPr>
          <a:lstStyle/>
          <a:p>
            <a:r>
              <a:rPr lang="en-US" dirty="0" smtClean="0"/>
              <a:t>Overview of our distance </a:t>
            </a:r>
            <a:r>
              <a:rPr lang="en-US" dirty="0"/>
              <a:t>education curriculum</a:t>
            </a:r>
            <a:r>
              <a:rPr lang="en-US" dirty="0" smtClean="0"/>
              <a:t>.</a:t>
            </a:r>
            <a:endParaRPr lang="en-US" dirty="0"/>
          </a:p>
          <a:p>
            <a:pPr lvl="0"/>
            <a:r>
              <a:rPr lang="en-US" dirty="0" smtClean="0"/>
              <a:t>	What is </a:t>
            </a:r>
            <a:r>
              <a:rPr lang="en-US" dirty="0" err="1" smtClean="0"/>
              <a:t>SymptoPro</a:t>
            </a:r>
            <a:r>
              <a:rPr lang="en-US" baseline="30000" dirty="0" err="1" smtClean="0"/>
              <a:t>TM</a:t>
            </a:r>
            <a:r>
              <a:rPr lang="en-US" baseline="30000" dirty="0" smtClean="0"/>
              <a:t>  </a:t>
            </a:r>
            <a:r>
              <a:rPr lang="en-US" dirty="0" smtClean="0"/>
              <a:t>Fertility </a:t>
            </a:r>
            <a:r>
              <a:rPr lang="en-US" dirty="0"/>
              <a:t>Education </a:t>
            </a:r>
            <a:endParaRPr lang="en-US" baseline="30000" dirty="0" smtClean="0"/>
          </a:p>
          <a:p>
            <a:pPr lvl="0"/>
            <a:r>
              <a:rPr lang="en-US" dirty="0"/>
              <a:t>	</a:t>
            </a:r>
            <a:r>
              <a:rPr lang="en-US" dirty="0" smtClean="0"/>
              <a:t>How </a:t>
            </a:r>
            <a:r>
              <a:rPr lang="en-US" dirty="0"/>
              <a:t>content is presented</a:t>
            </a:r>
          </a:p>
          <a:p>
            <a:pPr lvl="0"/>
            <a:r>
              <a:rPr lang="en-US" dirty="0" smtClean="0"/>
              <a:t>	How </a:t>
            </a:r>
            <a:r>
              <a:rPr lang="en-US" dirty="0"/>
              <a:t>tests are administered</a:t>
            </a:r>
          </a:p>
          <a:p>
            <a:pPr lvl="0"/>
            <a:r>
              <a:rPr lang="en-US" dirty="0" smtClean="0"/>
              <a:t>	</a:t>
            </a:r>
            <a:r>
              <a:rPr lang="en-US" dirty="0"/>
              <a:t>Discussion of client autonomy and charting</a:t>
            </a:r>
          </a:p>
          <a:p>
            <a:r>
              <a:rPr lang="en-US" dirty="0" smtClean="0"/>
              <a:t>	Overview of our support </a:t>
            </a:r>
            <a:r>
              <a:rPr lang="en-US" dirty="0"/>
              <a:t>to </a:t>
            </a:r>
            <a:r>
              <a:rPr lang="en-US" dirty="0" smtClean="0"/>
              <a:t>clients</a:t>
            </a:r>
            <a:endParaRPr lang="en-US" dirty="0"/>
          </a:p>
          <a:p>
            <a:pPr lvl="0"/>
            <a:r>
              <a:rPr lang="en-US" dirty="0" smtClean="0"/>
              <a:t>	Enrollment and fees</a:t>
            </a:r>
          </a:p>
          <a:p>
            <a:r>
              <a:rPr lang="en-US" dirty="0"/>
              <a:t>	</a:t>
            </a:r>
            <a:r>
              <a:rPr lang="en-US" dirty="0" smtClean="0"/>
              <a:t>Partnership with NWFS </a:t>
            </a:r>
          </a:p>
          <a:p>
            <a:endParaRPr lang="en-US" dirty="0" smtClean="0"/>
          </a:p>
          <a:p>
            <a:endParaRPr lang="en-US" dirty="0"/>
          </a:p>
          <a:p>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How is the content presented online? </a:t>
            </a:r>
          </a:p>
        </p:txBody>
      </p:sp>
      <p:sp>
        <p:nvSpPr>
          <p:cNvPr id="3" name="Content Placeholder 2"/>
          <p:cNvSpPr>
            <a:spLocks noGrp="1"/>
          </p:cNvSpPr>
          <p:nvPr>
            <p:ph idx="1"/>
          </p:nvPr>
        </p:nvSpPr>
        <p:spPr/>
        <p:txBody>
          <a:bodyPr/>
          <a:lstStyle/>
          <a:p>
            <a:pPr marL="342900" lvl="1" indent="-342900">
              <a:buFont typeface="Arial" pitchFamily="34" charset="0"/>
              <a:buChar char="•"/>
            </a:pPr>
            <a:r>
              <a:rPr lang="en-US" sz="3200" dirty="0" smtClean="0">
                <a:solidFill>
                  <a:srgbClr val="002060"/>
                </a:solidFill>
              </a:rPr>
              <a:t>Activities and quizzes built into each session</a:t>
            </a:r>
            <a:endParaRPr lang="en-US" sz="3200" dirty="0">
              <a:solidFill>
                <a:srgbClr val="002060"/>
              </a:solidFill>
            </a:endParaRPr>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10</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209800"/>
            <a:ext cx="5640666" cy="4495800"/>
          </a:xfrm>
          <a:prstGeom prst="rect">
            <a:avLst/>
          </a:prstGeom>
        </p:spPr>
      </p:pic>
    </p:spTree>
    <p:extLst>
      <p:ext uri="{BB962C8B-B14F-4D97-AF65-F5344CB8AC3E}">
        <p14:creationId xmlns:p14="http://schemas.microsoft.com/office/powerpoint/2010/main" val="3554892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dirty="0" smtClean="0"/>
              <a:t>our </a:t>
            </a:r>
            <a:r>
              <a:rPr lang="en-US" dirty="0" err="1" smtClean="0"/>
              <a:t>SymptoPro</a:t>
            </a:r>
            <a:r>
              <a:rPr lang="en-US" baseline="30000" dirty="0" err="1" smtClean="0"/>
              <a:t>TM</a:t>
            </a:r>
            <a:r>
              <a:rPr lang="en-US" dirty="0" smtClean="0"/>
              <a:t> Fertility Education </a:t>
            </a:r>
            <a:br>
              <a:rPr lang="en-US" dirty="0" smtClean="0"/>
            </a:br>
            <a:r>
              <a:rPr lang="en-US" dirty="0" smtClean="0"/>
              <a:t>E-Distance Learning Program 	</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50000"/>
                  </a:schemeClr>
                </a:solidFill>
              </a:rPr>
              <a:t>What </a:t>
            </a:r>
            <a:r>
              <a:rPr lang="en-US" dirty="0">
                <a:solidFill>
                  <a:schemeClr val="bg1">
                    <a:lumMod val="50000"/>
                  </a:schemeClr>
                </a:solidFill>
              </a:rPr>
              <a:t>is </a:t>
            </a:r>
            <a:r>
              <a:rPr lang="en-US" dirty="0" err="1">
                <a:solidFill>
                  <a:schemeClr val="bg1">
                    <a:lumMod val="50000"/>
                  </a:schemeClr>
                </a:solidFill>
              </a:rPr>
              <a:t>SymptoPro</a:t>
            </a:r>
            <a:r>
              <a:rPr lang="en-US" baseline="30000" dirty="0" err="1">
                <a:solidFill>
                  <a:schemeClr val="bg1">
                    <a:lumMod val="50000"/>
                  </a:schemeClr>
                </a:solidFill>
              </a:rPr>
              <a:t>TM</a:t>
            </a:r>
            <a:r>
              <a:rPr lang="en-US" baseline="30000" dirty="0">
                <a:solidFill>
                  <a:schemeClr val="bg1">
                    <a:lumMod val="50000"/>
                  </a:schemeClr>
                </a:solidFill>
              </a:rPr>
              <a:t>  </a:t>
            </a:r>
            <a:r>
              <a:rPr lang="en-US" dirty="0">
                <a:solidFill>
                  <a:schemeClr val="bg1">
                    <a:lumMod val="50000"/>
                  </a:schemeClr>
                </a:solidFill>
              </a:rPr>
              <a:t>Fertility Education </a:t>
            </a:r>
            <a:endParaRPr lang="en-US" baseline="30000" dirty="0">
              <a:solidFill>
                <a:schemeClr val="bg1">
                  <a:lumMod val="50000"/>
                </a:schemeClr>
              </a:solidFill>
            </a:endParaRPr>
          </a:p>
          <a:p>
            <a:r>
              <a:rPr lang="en-US" dirty="0" smtClean="0">
                <a:solidFill>
                  <a:schemeClr val="bg1">
                    <a:lumMod val="50000"/>
                  </a:schemeClr>
                </a:solidFill>
              </a:rPr>
              <a:t>How </a:t>
            </a:r>
            <a:r>
              <a:rPr lang="en-US" dirty="0">
                <a:solidFill>
                  <a:schemeClr val="bg1">
                    <a:lumMod val="50000"/>
                  </a:schemeClr>
                </a:solidFill>
              </a:rPr>
              <a:t>content is </a:t>
            </a:r>
            <a:r>
              <a:rPr lang="en-US" dirty="0" smtClean="0">
                <a:solidFill>
                  <a:schemeClr val="bg1">
                    <a:lumMod val="50000"/>
                  </a:schemeClr>
                </a:solidFill>
              </a:rPr>
              <a:t>presented</a:t>
            </a:r>
          </a:p>
          <a:p>
            <a:r>
              <a:rPr lang="en-US" dirty="0" smtClean="0">
                <a:solidFill>
                  <a:schemeClr val="accent6">
                    <a:lumMod val="75000"/>
                  </a:schemeClr>
                </a:solidFill>
              </a:rPr>
              <a:t>How </a:t>
            </a:r>
            <a:r>
              <a:rPr lang="en-US" dirty="0">
                <a:solidFill>
                  <a:schemeClr val="accent6">
                    <a:lumMod val="75000"/>
                  </a:schemeClr>
                </a:solidFill>
              </a:rPr>
              <a:t>tests are </a:t>
            </a:r>
            <a:r>
              <a:rPr lang="en-US" dirty="0" smtClean="0">
                <a:solidFill>
                  <a:schemeClr val="accent6">
                    <a:lumMod val="75000"/>
                  </a:schemeClr>
                </a:solidFill>
              </a:rPr>
              <a:t>administered</a:t>
            </a:r>
          </a:p>
          <a:p>
            <a:r>
              <a:rPr lang="en-US" dirty="0" smtClean="0">
                <a:solidFill>
                  <a:schemeClr val="bg1">
                    <a:lumMod val="50000"/>
                  </a:schemeClr>
                </a:solidFill>
              </a:rPr>
              <a:t>Discussion </a:t>
            </a:r>
            <a:r>
              <a:rPr lang="en-US" dirty="0">
                <a:solidFill>
                  <a:schemeClr val="bg1">
                    <a:lumMod val="50000"/>
                  </a:schemeClr>
                </a:solidFill>
              </a:rPr>
              <a:t>of client autonomy and </a:t>
            </a:r>
            <a:r>
              <a:rPr lang="en-US" dirty="0" smtClean="0">
                <a:solidFill>
                  <a:schemeClr val="bg1">
                    <a:lumMod val="50000"/>
                  </a:schemeClr>
                </a:solidFill>
              </a:rPr>
              <a:t>charting</a:t>
            </a:r>
          </a:p>
          <a:p>
            <a:r>
              <a:rPr lang="en-US" dirty="0" smtClean="0">
                <a:solidFill>
                  <a:schemeClr val="bg1">
                    <a:lumMod val="50000"/>
                  </a:schemeClr>
                </a:solidFill>
              </a:rPr>
              <a:t>Overview </a:t>
            </a:r>
            <a:r>
              <a:rPr lang="en-US" dirty="0">
                <a:solidFill>
                  <a:schemeClr val="bg1">
                    <a:lumMod val="50000"/>
                  </a:schemeClr>
                </a:solidFill>
              </a:rPr>
              <a:t>of our support to </a:t>
            </a:r>
            <a:r>
              <a:rPr lang="en-US" dirty="0" smtClean="0">
                <a:solidFill>
                  <a:schemeClr val="bg1">
                    <a:lumMod val="50000"/>
                  </a:schemeClr>
                </a:solidFill>
              </a:rPr>
              <a:t>clients</a:t>
            </a:r>
          </a:p>
          <a:p>
            <a:r>
              <a:rPr lang="en-US" dirty="0" smtClean="0">
                <a:solidFill>
                  <a:schemeClr val="bg1">
                    <a:lumMod val="50000"/>
                  </a:schemeClr>
                </a:solidFill>
              </a:rPr>
              <a:t>Enrollment </a:t>
            </a:r>
            <a:r>
              <a:rPr lang="en-US" dirty="0">
                <a:solidFill>
                  <a:schemeClr val="bg1">
                    <a:lumMod val="50000"/>
                  </a:schemeClr>
                </a:solidFill>
              </a:rPr>
              <a:t>and </a:t>
            </a:r>
            <a:r>
              <a:rPr lang="en-US" dirty="0" smtClean="0">
                <a:solidFill>
                  <a:schemeClr val="bg1">
                    <a:lumMod val="50000"/>
                  </a:schemeClr>
                </a:solidFill>
              </a:rPr>
              <a:t>fees</a:t>
            </a:r>
          </a:p>
          <a:p>
            <a:r>
              <a:rPr lang="en-US" dirty="0" smtClean="0">
                <a:solidFill>
                  <a:schemeClr val="bg1">
                    <a:lumMod val="50000"/>
                  </a:schemeClr>
                </a:solidFill>
              </a:rPr>
              <a:t>Partnership </a:t>
            </a:r>
            <a:r>
              <a:rPr lang="en-US" dirty="0">
                <a:solidFill>
                  <a:schemeClr val="bg1">
                    <a:lumMod val="50000"/>
                  </a:schemeClr>
                </a:solidFill>
              </a:rPr>
              <a:t>with NWFS </a:t>
            </a:r>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11</a:t>
            </a:fld>
            <a:endParaRPr lang="en-US"/>
          </a:p>
        </p:txBody>
      </p:sp>
    </p:spTree>
    <p:extLst>
      <p:ext uri="{BB962C8B-B14F-4D97-AF65-F5344CB8AC3E}">
        <p14:creationId xmlns:p14="http://schemas.microsoft.com/office/powerpoint/2010/main" val="3790164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tests and follow up is administered </a:t>
            </a:r>
          </a:p>
        </p:txBody>
      </p:sp>
      <p:sp>
        <p:nvSpPr>
          <p:cNvPr id="7" name="Content Placeholder 6"/>
          <p:cNvSpPr>
            <a:spLocks noGrp="1"/>
          </p:cNvSpPr>
          <p:nvPr>
            <p:ph idx="1"/>
          </p:nvPr>
        </p:nvSpPr>
        <p:spPr/>
        <p:txBody>
          <a:bodyPr>
            <a:normAutofit fontScale="85000" lnSpcReduction="10000"/>
          </a:bodyPr>
          <a:lstStyle/>
          <a:p>
            <a:r>
              <a:rPr lang="en-US" dirty="0"/>
              <a:t>Fertility history in take form at the end of Session </a:t>
            </a:r>
            <a:r>
              <a:rPr lang="en-US" dirty="0" smtClean="0"/>
              <a:t>One.</a:t>
            </a:r>
          </a:p>
          <a:p>
            <a:pPr marL="0" indent="0">
              <a:buNone/>
            </a:pPr>
            <a:endParaRPr lang="en-US" dirty="0"/>
          </a:p>
          <a:p>
            <a:r>
              <a:rPr lang="en-US" dirty="0"/>
              <a:t>Follow up forms to assess the client’s understanding of content thus far at the end of Session Two and </a:t>
            </a:r>
            <a:r>
              <a:rPr lang="en-US" dirty="0" smtClean="0"/>
              <a:t>Three.</a:t>
            </a:r>
          </a:p>
          <a:p>
            <a:pPr marL="0" indent="0">
              <a:buNone/>
            </a:pPr>
            <a:endParaRPr lang="en-US" dirty="0"/>
          </a:p>
          <a:p>
            <a:r>
              <a:rPr lang="en-US" dirty="0"/>
              <a:t>Review of personal charting at the end of each </a:t>
            </a:r>
            <a:r>
              <a:rPr lang="en-US" dirty="0" smtClean="0"/>
              <a:t>session.</a:t>
            </a:r>
          </a:p>
          <a:p>
            <a:pPr marL="0" indent="0">
              <a:buNone/>
            </a:pPr>
            <a:r>
              <a:rPr lang="en-US" dirty="0" smtClean="0"/>
              <a:t> </a:t>
            </a:r>
            <a:endParaRPr lang="en-US" dirty="0"/>
          </a:p>
          <a:p>
            <a:r>
              <a:rPr lang="en-US" dirty="0"/>
              <a:t>Final Exam taken by clients online after the third session is </a:t>
            </a:r>
            <a:r>
              <a:rPr lang="en-US" dirty="0" smtClean="0"/>
              <a:t>complete.</a:t>
            </a:r>
            <a:endParaRPr lang="en-US" dirty="0"/>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12</a:t>
            </a:fld>
            <a:endParaRPr lang="en-US"/>
          </a:p>
        </p:txBody>
      </p:sp>
    </p:spTree>
    <p:extLst>
      <p:ext uri="{BB962C8B-B14F-4D97-AF65-F5344CB8AC3E}">
        <p14:creationId xmlns:p14="http://schemas.microsoft.com/office/powerpoint/2010/main" val="3210877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dirty="0" smtClean="0"/>
              <a:t>our </a:t>
            </a:r>
            <a:r>
              <a:rPr lang="en-US" dirty="0" err="1" smtClean="0"/>
              <a:t>SymptoPro</a:t>
            </a:r>
            <a:r>
              <a:rPr lang="en-US" baseline="30000" dirty="0" err="1" smtClean="0"/>
              <a:t>TM</a:t>
            </a:r>
            <a:r>
              <a:rPr lang="en-US" dirty="0" smtClean="0"/>
              <a:t> Fertility Education </a:t>
            </a:r>
            <a:br>
              <a:rPr lang="en-US" dirty="0" smtClean="0"/>
            </a:br>
            <a:r>
              <a:rPr lang="en-US" dirty="0" smtClean="0"/>
              <a:t>E-Distance Learning Program 	</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50000"/>
                  </a:schemeClr>
                </a:solidFill>
              </a:rPr>
              <a:t>What </a:t>
            </a:r>
            <a:r>
              <a:rPr lang="en-US" dirty="0">
                <a:solidFill>
                  <a:schemeClr val="bg1">
                    <a:lumMod val="50000"/>
                  </a:schemeClr>
                </a:solidFill>
              </a:rPr>
              <a:t>is </a:t>
            </a:r>
            <a:r>
              <a:rPr lang="en-US" dirty="0" err="1">
                <a:solidFill>
                  <a:schemeClr val="bg1">
                    <a:lumMod val="50000"/>
                  </a:schemeClr>
                </a:solidFill>
              </a:rPr>
              <a:t>SymptoPro</a:t>
            </a:r>
            <a:r>
              <a:rPr lang="en-US" baseline="30000" dirty="0" err="1">
                <a:solidFill>
                  <a:schemeClr val="bg1">
                    <a:lumMod val="50000"/>
                  </a:schemeClr>
                </a:solidFill>
              </a:rPr>
              <a:t>TM</a:t>
            </a:r>
            <a:r>
              <a:rPr lang="en-US" baseline="30000" dirty="0">
                <a:solidFill>
                  <a:schemeClr val="bg1">
                    <a:lumMod val="50000"/>
                  </a:schemeClr>
                </a:solidFill>
              </a:rPr>
              <a:t>  </a:t>
            </a:r>
            <a:r>
              <a:rPr lang="en-US" dirty="0">
                <a:solidFill>
                  <a:schemeClr val="bg1">
                    <a:lumMod val="50000"/>
                  </a:schemeClr>
                </a:solidFill>
              </a:rPr>
              <a:t>Fertility Education </a:t>
            </a:r>
            <a:endParaRPr lang="en-US" baseline="30000" dirty="0">
              <a:solidFill>
                <a:schemeClr val="bg1">
                  <a:lumMod val="50000"/>
                </a:schemeClr>
              </a:solidFill>
            </a:endParaRPr>
          </a:p>
          <a:p>
            <a:r>
              <a:rPr lang="en-US" dirty="0" smtClean="0">
                <a:solidFill>
                  <a:schemeClr val="bg1">
                    <a:lumMod val="50000"/>
                  </a:schemeClr>
                </a:solidFill>
              </a:rPr>
              <a:t>How </a:t>
            </a:r>
            <a:r>
              <a:rPr lang="en-US" dirty="0">
                <a:solidFill>
                  <a:schemeClr val="bg1">
                    <a:lumMod val="50000"/>
                  </a:schemeClr>
                </a:solidFill>
              </a:rPr>
              <a:t>content is </a:t>
            </a:r>
            <a:r>
              <a:rPr lang="en-US" dirty="0" smtClean="0">
                <a:solidFill>
                  <a:schemeClr val="bg1">
                    <a:lumMod val="50000"/>
                  </a:schemeClr>
                </a:solidFill>
              </a:rPr>
              <a:t>presented</a:t>
            </a:r>
          </a:p>
          <a:p>
            <a:r>
              <a:rPr lang="en-US" dirty="0" smtClean="0">
                <a:solidFill>
                  <a:schemeClr val="bg1">
                    <a:lumMod val="50000"/>
                  </a:schemeClr>
                </a:solidFill>
              </a:rPr>
              <a:t>How </a:t>
            </a:r>
            <a:r>
              <a:rPr lang="en-US" dirty="0">
                <a:solidFill>
                  <a:schemeClr val="bg1">
                    <a:lumMod val="50000"/>
                  </a:schemeClr>
                </a:solidFill>
              </a:rPr>
              <a:t>tests are </a:t>
            </a:r>
            <a:r>
              <a:rPr lang="en-US" dirty="0" smtClean="0">
                <a:solidFill>
                  <a:schemeClr val="bg1">
                    <a:lumMod val="50000"/>
                  </a:schemeClr>
                </a:solidFill>
              </a:rPr>
              <a:t>administered</a:t>
            </a:r>
          </a:p>
          <a:p>
            <a:r>
              <a:rPr lang="en-US" dirty="0" smtClean="0">
                <a:solidFill>
                  <a:schemeClr val="accent6">
                    <a:lumMod val="75000"/>
                  </a:schemeClr>
                </a:solidFill>
              </a:rPr>
              <a:t>Discussion </a:t>
            </a:r>
            <a:r>
              <a:rPr lang="en-US" dirty="0">
                <a:solidFill>
                  <a:schemeClr val="accent6">
                    <a:lumMod val="75000"/>
                  </a:schemeClr>
                </a:solidFill>
              </a:rPr>
              <a:t>of client autonomy and </a:t>
            </a:r>
            <a:r>
              <a:rPr lang="en-US" dirty="0" smtClean="0">
                <a:solidFill>
                  <a:schemeClr val="accent6">
                    <a:lumMod val="75000"/>
                  </a:schemeClr>
                </a:solidFill>
              </a:rPr>
              <a:t>charting</a:t>
            </a:r>
          </a:p>
          <a:p>
            <a:r>
              <a:rPr lang="en-US" dirty="0" smtClean="0">
                <a:solidFill>
                  <a:schemeClr val="bg1">
                    <a:lumMod val="50000"/>
                  </a:schemeClr>
                </a:solidFill>
              </a:rPr>
              <a:t>Overview </a:t>
            </a:r>
            <a:r>
              <a:rPr lang="en-US" dirty="0">
                <a:solidFill>
                  <a:schemeClr val="bg1">
                    <a:lumMod val="50000"/>
                  </a:schemeClr>
                </a:solidFill>
              </a:rPr>
              <a:t>of our support to </a:t>
            </a:r>
            <a:r>
              <a:rPr lang="en-US" dirty="0" smtClean="0">
                <a:solidFill>
                  <a:schemeClr val="bg1">
                    <a:lumMod val="50000"/>
                  </a:schemeClr>
                </a:solidFill>
              </a:rPr>
              <a:t>clients</a:t>
            </a:r>
          </a:p>
          <a:p>
            <a:r>
              <a:rPr lang="en-US" dirty="0" smtClean="0">
                <a:solidFill>
                  <a:schemeClr val="bg1">
                    <a:lumMod val="50000"/>
                  </a:schemeClr>
                </a:solidFill>
              </a:rPr>
              <a:t>Enrollment </a:t>
            </a:r>
            <a:r>
              <a:rPr lang="en-US" dirty="0">
                <a:solidFill>
                  <a:schemeClr val="bg1">
                    <a:lumMod val="50000"/>
                  </a:schemeClr>
                </a:solidFill>
              </a:rPr>
              <a:t>and </a:t>
            </a:r>
            <a:r>
              <a:rPr lang="en-US" dirty="0" smtClean="0">
                <a:solidFill>
                  <a:schemeClr val="bg1">
                    <a:lumMod val="50000"/>
                  </a:schemeClr>
                </a:solidFill>
              </a:rPr>
              <a:t>fees</a:t>
            </a:r>
          </a:p>
          <a:p>
            <a:r>
              <a:rPr lang="en-US" dirty="0" smtClean="0">
                <a:solidFill>
                  <a:schemeClr val="bg1">
                    <a:lumMod val="50000"/>
                  </a:schemeClr>
                </a:solidFill>
              </a:rPr>
              <a:t>Partnership </a:t>
            </a:r>
            <a:r>
              <a:rPr lang="en-US" dirty="0">
                <a:solidFill>
                  <a:schemeClr val="bg1">
                    <a:lumMod val="50000"/>
                  </a:schemeClr>
                </a:solidFill>
              </a:rPr>
              <a:t>with NWFS </a:t>
            </a:r>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13</a:t>
            </a:fld>
            <a:endParaRPr lang="en-US"/>
          </a:p>
        </p:txBody>
      </p:sp>
    </p:spTree>
    <p:extLst>
      <p:ext uri="{BB962C8B-B14F-4D97-AF65-F5344CB8AC3E}">
        <p14:creationId xmlns:p14="http://schemas.microsoft.com/office/powerpoint/2010/main" val="3790164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Autonomy and Charting </a:t>
            </a:r>
            <a:endParaRPr lang="en-US" dirty="0"/>
          </a:p>
        </p:txBody>
      </p:sp>
      <p:sp>
        <p:nvSpPr>
          <p:cNvPr id="3" name="Content Placeholder 2"/>
          <p:cNvSpPr>
            <a:spLocks noGrp="1"/>
          </p:cNvSpPr>
          <p:nvPr>
            <p:ph idx="1"/>
          </p:nvPr>
        </p:nvSpPr>
        <p:spPr/>
        <p:txBody>
          <a:bodyPr>
            <a:normAutofit fontScale="85000" lnSpcReduction="10000"/>
          </a:bodyPr>
          <a:lstStyle/>
          <a:p>
            <a:pPr marL="342900" lvl="1" indent="-342900">
              <a:buFont typeface="Arial" pitchFamily="34" charset="0"/>
              <a:buChar char="•"/>
            </a:pPr>
            <a:r>
              <a:rPr lang="en-US" dirty="0">
                <a:solidFill>
                  <a:srgbClr val="002060"/>
                </a:solidFill>
              </a:rPr>
              <a:t>In order to receive a certificate of completion, clients are asked to chart from the moment they complete Session One through the end of the </a:t>
            </a:r>
            <a:r>
              <a:rPr lang="en-US" dirty="0" smtClean="0">
                <a:solidFill>
                  <a:srgbClr val="002060"/>
                </a:solidFill>
              </a:rPr>
              <a:t>course. </a:t>
            </a:r>
            <a:endParaRPr lang="en-US" dirty="0">
              <a:solidFill>
                <a:srgbClr val="002060"/>
              </a:solidFill>
            </a:endParaRPr>
          </a:p>
          <a:p>
            <a:pPr lvl="1"/>
            <a:r>
              <a:rPr lang="en-US" dirty="0">
                <a:solidFill>
                  <a:schemeClr val="accent6">
                    <a:lumMod val="75000"/>
                  </a:schemeClr>
                </a:solidFill>
              </a:rPr>
              <a:t>Personal charts are reviewed at the end of each session and as needed in </a:t>
            </a:r>
            <a:r>
              <a:rPr lang="en-US" dirty="0" smtClean="0">
                <a:solidFill>
                  <a:schemeClr val="accent6">
                    <a:lumMod val="75000"/>
                  </a:schemeClr>
                </a:solidFill>
              </a:rPr>
              <a:t>between.</a:t>
            </a:r>
          </a:p>
          <a:p>
            <a:pPr marL="457200" lvl="1" indent="0">
              <a:buNone/>
            </a:pPr>
            <a:endParaRPr lang="en-US" dirty="0" smtClean="0"/>
          </a:p>
          <a:p>
            <a:pPr marL="342900" lvl="1" indent="-342900">
              <a:buFont typeface="Arial" pitchFamily="34" charset="0"/>
              <a:buChar char="•"/>
            </a:pPr>
            <a:r>
              <a:rPr lang="en-US" dirty="0" smtClean="0">
                <a:solidFill>
                  <a:srgbClr val="002060"/>
                </a:solidFill>
              </a:rPr>
              <a:t>Clients are instructed to submit charting for the first 4-6 cycles beyond completion of the course. We do not consider clients autonomous users until they have done this.</a:t>
            </a:r>
          </a:p>
          <a:p>
            <a:pPr lvl="1"/>
            <a:r>
              <a:rPr lang="en-US" dirty="0" smtClean="0">
                <a:solidFill>
                  <a:schemeClr val="accent6">
                    <a:lumMod val="75000"/>
                  </a:schemeClr>
                </a:solidFill>
              </a:rPr>
              <a:t>Ongoing chart review by a certified instructor is recommended for the first 6 months to a year after the completion of the course.  </a:t>
            </a:r>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14</a:t>
            </a:fld>
            <a:endParaRPr lang="en-US"/>
          </a:p>
        </p:txBody>
      </p:sp>
    </p:spTree>
    <p:extLst>
      <p:ext uri="{BB962C8B-B14F-4D97-AF65-F5344CB8AC3E}">
        <p14:creationId xmlns:p14="http://schemas.microsoft.com/office/powerpoint/2010/main" val="2999322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ways to chart</a:t>
            </a:r>
            <a:endParaRPr lang="en-US" dirty="0"/>
          </a:p>
        </p:txBody>
      </p:sp>
      <p:sp>
        <p:nvSpPr>
          <p:cNvPr id="3" name="Content Placeholder 2"/>
          <p:cNvSpPr>
            <a:spLocks noGrp="1"/>
          </p:cNvSpPr>
          <p:nvPr>
            <p:ph sz="half" idx="1"/>
          </p:nvPr>
        </p:nvSpPr>
        <p:spPr>
          <a:xfrm>
            <a:off x="457200" y="1600200"/>
            <a:ext cx="2438400" cy="4525963"/>
          </a:xfrm>
        </p:spPr>
        <p:txBody>
          <a:bodyPr>
            <a:normAutofit/>
          </a:bodyPr>
          <a:lstStyle/>
          <a:p>
            <a:pPr marL="342900" lvl="1" indent="-342900">
              <a:buFont typeface="Arial" pitchFamily="34" charset="0"/>
              <a:buChar char="•"/>
            </a:pPr>
            <a:r>
              <a:rPr lang="en-US" sz="2800" dirty="0" smtClean="0">
                <a:solidFill>
                  <a:srgbClr val="002060"/>
                </a:solidFill>
              </a:rPr>
              <a:t>Paper chart submitted via scan, fax or physical mail</a:t>
            </a:r>
          </a:p>
          <a:p>
            <a:pPr marL="0" lvl="1" indent="0">
              <a:buNone/>
            </a:pPr>
            <a:endParaRPr lang="en-US" sz="2800" dirty="0" smtClean="0">
              <a:solidFill>
                <a:srgbClr val="002060"/>
              </a:solidFill>
            </a:endParaRPr>
          </a:p>
          <a:p>
            <a:pPr marL="342900" lvl="1" indent="-342900">
              <a:buFont typeface="Arial" pitchFamily="34" charset="0"/>
              <a:buChar char="•"/>
            </a:pPr>
            <a:r>
              <a:rPr lang="en-US" sz="2800" dirty="0" smtClean="0">
                <a:solidFill>
                  <a:srgbClr val="002060"/>
                </a:solidFill>
              </a:rPr>
              <a:t>Online Charting App</a:t>
            </a:r>
          </a:p>
          <a:p>
            <a:pPr marL="857250" lvl="3" indent="0">
              <a:buNone/>
            </a:pPr>
            <a:endParaRPr lang="en-US" dirty="0" smtClean="0"/>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15</a:t>
            </a:fld>
            <a:endParaRPr lang="en-US"/>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124200" y="1371600"/>
            <a:ext cx="5480950" cy="5115133"/>
          </a:xfrm>
        </p:spPr>
      </p:pic>
    </p:spTree>
    <p:extLst>
      <p:ext uri="{BB962C8B-B14F-4D97-AF65-F5344CB8AC3E}">
        <p14:creationId xmlns:p14="http://schemas.microsoft.com/office/powerpoint/2010/main" val="3372901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Charting App: Entering Observations </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642314"/>
            <a:ext cx="7182071" cy="4453686"/>
          </a:xfrm>
        </p:spPr>
      </p:pic>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16</a:t>
            </a:fld>
            <a:endParaRPr lang="en-US"/>
          </a:p>
        </p:txBody>
      </p:sp>
      <p:sp>
        <p:nvSpPr>
          <p:cNvPr id="3" name="Oval 2"/>
          <p:cNvSpPr/>
          <p:nvPr/>
        </p:nvSpPr>
        <p:spPr>
          <a:xfrm>
            <a:off x="1143000" y="4267200"/>
            <a:ext cx="2971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20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Charting App: Feedback and Review  </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52800" y="990600"/>
            <a:ext cx="4815705" cy="5698066"/>
          </a:xfrm>
        </p:spPr>
      </p:pic>
      <p:sp>
        <p:nvSpPr>
          <p:cNvPr id="7" name="Content Placeholder 6"/>
          <p:cNvSpPr>
            <a:spLocks noGrp="1"/>
          </p:cNvSpPr>
          <p:nvPr>
            <p:ph sz="half" idx="2"/>
          </p:nvPr>
        </p:nvSpPr>
        <p:spPr>
          <a:xfrm>
            <a:off x="457200" y="1600200"/>
            <a:ext cx="2819400" cy="4525963"/>
          </a:xfrm>
        </p:spPr>
        <p:txBody>
          <a:bodyPr>
            <a:normAutofit/>
          </a:bodyPr>
          <a:lstStyle/>
          <a:p>
            <a:r>
              <a:rPr lang="en-US" dirty="0" smtClean="0"/>
              <a:t>Expandable feedback menu for instructor to record any  communication and chart review with each cycle. </a:t>
            </a:r>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17</a:t>
            </a:fld>
            <a:endParaRPr lang="en-US"/>
          </a:p>
        </p:txBody>
      </p:sp>
    </p:spTree>
    <p:extLst>
      <p:ext uri="{BB962C8B-B14F-4D97-AF65-F5344CB8AC3E}">
        <p14:creationId xmlns:p14="http://schemas.microsoft.com/office/powerpoint/2010/main" val="3157451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Charting App </a:t>
            </a:r>
            <a:endParaRPr lang="en-US" dirty="0"/>
          </a:p>
        </p:txBody>
      </p:sp>
      <p:sp>
        <p:nvSpPr>
          <p:cNvPr id="3" name="Content Placeholder 2"/>
          <p:cNvSpPr>
            <a:spLocks noGrp="1"/>
          </p:cNvSpPr>
          <p:nvPr>
            <p:ph idx="1"/>
          </p:nvPr>
        </p:nvSpPr>
        <p:spPr/>
        <p:txBody>
          <a:bodyPr>
            <a:normAutofit lnSpcReduction="10000"/>
          </a:bodyPr>
          <a:lstStyle/>
          <a:p>
            <a:pPr marL="342900" lvl="1" indent="-342900">
              <a:buFont typeface="Arial" pitchFamily="34" charset="0"/>
              <a:buChar char="•"/>
            </a:pPr>
            <a:r>
              <a:rPr lang="en-US" dirty="0" smtClean="0">
                <a:solidFill>
                  <a:srgbClr val="002060"/>
                </a:solidFill>
              </a:rPr>
              <a:t>The Online Charting App is specifically </a:t>
            </a:r>
            <a:r>
              <a:rPr lang="en-US" u="sng" dirty="0" smtClean="0">
                <a:solidFill>
                  <a:srgbClr val="002060"/>
                </a:solidFill>
              </a:rPr>
              <a:t>not</a:t>
            </a:r>
            <a:r>
              <a:rPr lang="en-US" dirty="0" smtClean="0">
                <a:solidFill>
                  <a:srgbClr val="002060"/>
                </a:solidFill>
              </a:rPr>
              <a:t> designed for automatic interpretation </a:t>
            </a:r>
          </a:p>
          <a:p>
            <a:pPr marL="742950" lvl="2" indent="-342900"/>
            <a:r>
              <a:rPr lang="en-US" dirty="0">
                <a:solidFill>
                  <a:srgbClr val="002060"/>
                </a:solidFill>
              </a:rPr>
              <a:t>Each woman and each cycle may have many variations that would benefit from the trained eye of a certified </a:t>
            </a:r>
            <a:r>
              <a:rPr lang="en-US" dirty="0" err="1">
                <a:solidFill>
                  <a:srgbClr val="002060"/>
                </a:solidFill>
              </a:rPr>
              <a:t>SymptoPro</a:t>
            </a:r>
            <a:r>
              <a:rPr lang="en-US" dirty="0">
                <a:solidFill>
                  <a:srgbClr val="002060"/>
                </a:solidFill>
              </a:rPr>
              <a:t>™ Instructor</a:t>
            </a:r>
            <a:r>
              <a:rPr lang="en-US" dirty="0" smtClean="0">
                <a:solidFill>
                  <a:srgbClr val="002060"/>
                </a:solidFill>
              </a:rPr>
              <a:t>.</a:t>
            </a:r>
          </a:p>
          <a:p>
            <a:pPr marL="742950" lvl="2" indent="-342900"/>
            <a:r>
              <a:rPr lang="en-US" dirty="0" smtClean="0">
                <a:solidFill>
                  <a:srgbClr val="002060"/>
                </a:solidFill>
              </a:rPr>
              <a:t>Encourages clients to make active decisions about their cycles instead of placing their fertility in the hands of a “device” or program that may not be able to maintain our high effectiveness rates. </a:t>
            </a:r>
          </a:p>
          <a:p>
            <a:pPr marL="742950" lvl="2" indent="-342900"/>
            <a:r>
              <a:rPr lang="en-US" dirty="0" smtClean="0">
                <a:solidFill>
                  <a:srgbClr val="002060"/>
                </a:solidFill>
              </a:rPr>
              <a:t>Allows instructor to see the client’s understanding of the rules as they apply them to their own chart. </a:t>
            </a:r>
          </a:p>
          <a:p>
            <a:pPr marL="742950" lvl="2" indent="-342900"/>
            <a:r>
              <a:rPr lang="en-US" dirty="0" smtClean="0">
                <a:solidFill>
                  <a:srgbClr val="002060"/>
                </a:solidFill>
              </a:rPr>
              <a:t>Facilitates interaction between the client and instructors. </a:t>
            </a:r>
          </a:p>
          <a:p>
            <a:pPr marL="742950" lvl="2" indent="-342900"/>
            <a:endParaRPr lang="en-US" dirty="0">
              <a:solidFill>
                <a:srgbClr val="002060"/>
              </a:solidFill>
            </a:endParaRPr>
          </a:p>
          <a:p>
            <a:pPr marL="857250" lvl="3" indent="0">
              <a:buNone/>
            </a:pPr>
            <a:endParaRPr lang="en-US" dirty="0" smtClean="0"/>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18</a:t>
            </a:fld>
            <a:endParaRPr lang="en-US"/>
          </a:p>
        </p:txBody>
      </p:sp>
    </p:spTree>
    <p:extLst>
      <p:ext uri="{BB962C8B-B14F-4D97-AF65-F5344CB8AC3E}">
        <p14:creationId xmlns:p14="http://schemas.microsoft.com/office/powerpoint/2010/main" val="2176474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dirty="0" smtClean="0"/>
              <a:t>our </a:t>
            </a:r>
            <a:r>
              <a:rPr lang="en-US" dirty="0" err="1" smtClean="0"/>
              <a:t>SymptoPro</a:t>
            </a:r>
            <a:r>
              <a:rPr lang="en-US" baseline="30000" dirty="0" err="1" smtClean="0"/>
              <a:t>TM</a:t>
            </a:r>
            <a:r>
              <a:rPr lang="en-US" dirty="0" smtClean="0"/>
              <a:t> Fertility Education </a:t>
            </a:r>
            <a:br>
              <a:rPr lang="en-US" dirty="0" smtClean="0"/>
            </a:br>
            <a:r>
              <a:rPr lang="en-US" dirty="0" smtClean="0"/>
              <a:t>E-Distance Learning Program 	</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50000"/>
                  </a:schemeClr>
                </a:solidFill>
              </a:rPr>
              <a:t>What </a:t>
            </a:r>
            <a:r>
              <a:rPr lang="en-US" dirty="0">
                <a:solidFill>
                  <a:schemeClr val="bg1">
                    <a:lumMod val="50000"/>
                  </a:schemeClr>
                </a:solidFill>
              </a:rPr>
              <a:t>is </a:t>
            </a:r>
            <a:r>
              <a:rPr lang="en-US" dirty="0" err="1">
                <a:solidFill>
                  <a:schemeClr val="bg1">
                    <a:lumMod val="50000"/>
                  </a:schemeClr>
                </a:solidFill>
              </a:rPr>
              <a:t>SymptoPro</a:t>
            </a:r>
            <a:r>
              <a:rPr lang="en-US" baseline="30000" dirty="0" err="1">
                <a:solidFill>
                  <a:schemeClr val="bg1">
                    <a:lumMod val="50000"/>
                  </a:schemeClr>
                </a:solidFill>
              </a:rPr>
              <a:t>TM</a:t>
            </a:r>
            <a:r>
              <a:rPr lang="en-US" baseline="30000" dirty="0">
                <a:solidFill>
                  <a:schemeClr val="bg1">
                    <a:lumMod val="50000"/>
                  </a:schemeClr>
                </a:solidFill>
              </a:rPr>
              <a:t>  </a:t>
            </a:r>
            <a:r>
              <a:rPr lang="en-US" dirty="0">
                <a:solidFill>
                  <a:schemeClr val="bg1">
                    <a:lumMod val="50000"/>
                  </a:schemeClr>
                </a:solidFill>
              </a:rPr>
              <a:t>Fertility Education </a:t>
            </a:r>
            <a:endParaRPr lang="en-US" baseline="30000" dirty="0">
              <a:solidFill>
                <a:schemeClr val="bg1">
                  <a:lumMod val="50000"/>
                </a:schemeClr>
              </a:solidFill>
            </a:endParaRPr>
          </a:p>
          <a:p>
            <a:r>
              <a:rPr lang="en-US" dirty="0" smtClean="0">
                <a:solidFill>
                  <a:schemeClr val="bg1">
                    <a:lumMod val="50000"/>
                  </a:schemeClr>
                </a:solidFill>
              </a:rPr>
              <a:t>How </a:t>
            </a:r>
            <a:r>
              <a:rPr lang="en-US" dirty="0">
                <a:solidFill>
                  <a:schemeClr val="bg1">
                    <a:lumMod val="50000"/>
                  </a:schemeClr>
                </a:solidFill>
              </a:rPr>
              <a:t>content is </a:t>
            </a:r>
            <a:r>
              <a:rPr lang="en-US" dirty="0" smtClean="0">
                <a:solidFill>
                  <a:schemeClr val="bg1">
                    <a:lumMod val="50000"/>
                  </a:schemeClr>
                </a:solidFill>
              </a:rPr>
              <a:t>presented</a:t>
            </a:r>
          </a:p>
          <a:p>
            <a:r>
              <a:rPr lang="en-US" dirty="0" smtClean="0">
                <a:solidFill>
                  <a:schemeClr val="bg1">
                    <a:lumMod val="50000"/>
                  </a:schemeClr>
                </a:solidFill>
              </a:rPr>
              <a:t>How </a:t>
            </a:r>
            <a:r>
              <a:rPr lang="en-US" dirty="0">
                <a:solidFill>
                  <a:schemeClr val="bg1">
                    <a:lumMod val="50000"/>
                  </a:schemeClr>
                </a:solidFill>
              </a:rPr>
              <a:t>tests are </a:t>
            </a:r>
            <a:r>
              <a:rPr lang="en-US" dirty="0" smtClean="0">
                <a:solidFill>
                  <a:schemeClr val="bg1">
                    <a:lumMod val="50000"/>
                  </a:schemeClr>
                </a:solidFill>
              </a:rPr>
              <a:t>administered</a:t>
            </a:r>
          </a:p>
          <a:p>
            <a:r>
              <a:rPr lang="en-US" dirty="0" smtClean="0">
                <a:solidFill>
                  <a:schemeClr val="bg1">
                    <a:lumMod val="50000"/>
                  </a:schemeClr>
                </a:solidFill>
              </a:rPr>
              <a:t>Discussion </a:t>
            </a:r>
            <a:r>
              <a:rPr lang="en-US" dirty="0">
                <a:solidFill>
                  <a:schemeClr val="bg1">
                    <a:lumMod val="50000"/>
                  </a:schemeClr>
                </a:solidFill>
              </a:rPr>
              <a:t>of client autonomy and </a:t>
            </a:r>
            <a:r>
              <a:rPr lang="en-US" dirty="0" smtClean="0">
                <a:solidFill>
                  <a:schemeClr val="bg1">
                    <a:lumMod val="50000"/>
                  </a:schemeClr>
                </a:solidFill>
              </a:rPr>
              <a:t>charting</a:t>
            </a:r>
          </a:p>
          <a:p>
            <a:r>
              <a:rPr lang="en-US" dirty="0" smtClean="0">
                <a:solidFill>
                  <a:schemeClr val="accent6">
                    <a:lumMod val="75000"/>
                  </a:schemeClr>
                </a:solidFill>
              </a:rPr>
              <a:t>Overview </a:t>
            </a:r>
            <a:r>
              <a:rPr lang="en-US" dirty="0">
                <a:solidFill>
                  <a:schemeClr val="accent6">
                    <a:lumMod val="75000"/>
                  </a:schemeClr>
                </a:solidFill>
              </a:rPr>
              <a:t>of our support to </a:t>
            </a:r>
            <a:r>
              <a:rPr lang="en-US" dirty="0" smtClean="0">
                <a:solidFill>
                  <a:schemeClr val="accent6">
                    <a:lumMod val="75000"/>
                  </a:schemeClr>
                </a:solidFill>
              </a:rPr>
              <a:t>clients</a:t>
            </a:r>
          </a:p>
          <a:p>
            <a:r>
              <a:rPr lang="en-US" dirty="0" smtClean="0">
                <a:solidFill>
                  <a:schemeClr val="bg1">
                    <a:lumMod val="50000"/>
                  </a:schemeClr>
                </a:solidFill>
              </a:rPr>
              <a:t>Enrollment </a:t>
            </a:r>
            <a:r>
              <a:rPr lang="en-US" dirty="0">
                <a:solidFill>
                  <a:schemeClr val="bg1">
                    <a:lumMod val="50000"/>
                  </a:schemeClr>
                </a:solidFill>
              </a:rPr>
              <a:t>and </a:t>
            </a:r>
            <a:r>
              <a:rPr lang="en-US" dirty="0" smtClean="0">
                <a:solidFill>
                  <a:schemeClr val="bg1">
                    <a:lumMod val="50000"/>
                  </a:schemeClr>
                </a:solidFill>
              </a:rPr>
              <a:t>fees</a:t>
            </a:r>
          </a:p>
          <a:p>
            <a:r>
              <a:rPr lang="en-US" dirty="0" smtClean="0">
                <a:solidFill>
                  <a:schemeClr val="bg1">
                    <a:lumMod val="50000"/>
                  </a:schemeClr>
                </a:solidFill>
              </a:rPr>
              <a:t>Partnership </a:t>
            </a:r>
            <a:r>
              <a:rPr lang="en-US" dirty="0">
                <a:solidFill>
                  <a:schemeClr val="bg1">
                    <a:lumMod val="50000"/>
                  </a:schemeClr>
                </a:solidFill>
              </a:rPr>
              <a:t>with NWFS </a:t>
            </a:r>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19</a:t>
            </a:fld>
            <a:endParaRPr lang="en-US"/>
          </a:p>
        </p:txBody>
      </p:sp>
    </p:spTree>
    <p:extLst>
      <p:ext uri="{BB962C8B-B14F-4D97-AF65-F5344CB8AC3E}">
        <p14:creationId xmlns:p14="http://schemas.microsoft.com/office/powerpoint/2010/main" val="3790164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dirty="0" smtClean="0"/>
              <a:t>our </a:t>
            </a:r>
            <a:r>
              <a:rPr lang="en-US" dirty="0" err="1" smtClean="0"/>
              <a:t>SymptoPro</a:t>
            </a:r>
            <a:r>
              <a:rPr lang="en-US" baseline="30000" dirty="0" err="1" smtClean="0"/>
              <a:t>TM</a:t>
            </a:r>
            <a:r>
              <a:rPr lang="en-US" dirty="0" smtClean="0"/>
              <a:t> Fertility Education </a:t>
            </a:r>
            <a:br>
              <a:rPr lang="en-US" dirty="0" smtClean="0"/>
            </a:br>
            <a:r>
              <a:rPr lang="en-US" dirty="0" smtClean="0"/>
              <a:t>E-Distance Learning Program 	</a:t>
            </a:r>
            <a:endParaRPr lang="en-US" dirty="0"/>
          </a:p>
        </p:txBody>
      </p:sp>
      <p:sp>
        <p:nvSpPr>
          <p:cNvPr id="3" name="Content Placeholder 2"/>
          <p:cNvSpPr>
            <a:spLocks noGrp="1"/>
          </p:cNvSpPr>
          <p:nvPr>
            <p:ph idx="1"/>
          </p:nvPr>
        </p:nvSpPr>
        <p:spPr>
          <a:ln>
            <a:solidFill>
              <a:srgbClr val="00B0F0"/>
            </a:solidFill>
          </a:ln>
        </p:spPr>
        <p:txBody>
          <a:bodyPr>
            <a:normAutofit/>
          </a:bodyPr>
          <a:lstStyle/>
          <a:p>
            <a:r>
              <a:rPr lang="en-US" dirty="0" smtClean="0">
                <a:solidFill>
                  <a:schemeClr val="accent6">
                    <a:lumMod val="75000"/>
                  </a:schemeClr>
                </a:solidFill>
              </a:rPr>
              <a:t>What </a:t>
            </a:r>
            <a:r>
              <a:rPr lang="en-US" dirty="0">
                <a:solidFill>
                  <a:schemeClr val="accent6">
                    <a:lumMod val="75000"/>
                  </a:schemeClr>
                </a:solidFill>
              </a:rPr>
              <a:t>is </a:t>
            </a:r>
            <a:r>
              <a:rPr lang="en-US" dirty="0" err="1">
                <a:solidFill>
                  <a:schemeClr val="accent6">
                    <a:lumMod val="75000"/>
                  </a:schemeClr>
                </a:solidFill>
              </a:rPr>
              <a:t>SymptoPro</a:t>
            </a:r>
            <a:r>
              <a:rPr lang="en-US" baseline="30000" dirty="0" err="1">
                <a:solidFill>
                  <a:schemeClr val="accent6">
                    <a:lumMod val="75000"/>
                  </a:schemeClr>
                </a:solidFill>
              </a:rPr>
              <a:t>TM</a:t>
            </a:r>
            <a:r>
              <a:rPr lang="en-US" baseline="30000" dirty="0">
                <a:solidFill>
                  <a:schemeClr val="accent6">
                    <a:lumMod val="75000"/>
                  </a:schemeClr>
                </a:solidFill>
              </a:rPr>
              <a:t>  </a:t>
            </a:r>
            <a:r>
              <a:rPr lang="en-US" dirty="0">
                <a:solidFill>
                  <a:schemeClr val="accent6">
                    <a:lumMod val="75000"/>
                  </a:schemeClr>
                </a:solidFill>
              </a:rPr>
              <a:t>Fertility Education </a:t>
            </a:r>
            <a:endParaRPr lang="en-US" baseline="30000" dirty="0">
              <a:solidFill>
                <a:schemeClr val="accent6">
                  <a:lumMod val="75000"/>
                </a:schemeClr>
              </a:solidFill>
            </a:endParaRPr>
          </a:p>
          <a:p>
            <a:r>
              <a:rPr lang="en-US" dirty="0" smtClean="0">
                <a:solidFill>
                  <a:schemeClr val="bg1">
                    <a:lumMod val="50000"/>
                  </a:schemeClr>
                </a:solidFill>
              </a:rPr>
              <a:t>How </a:t>
            </a:r>
            <a:r>
              <a:rPr lang="en-US" dirty="0">
                <a:solidFill>
                  <a:schemeClr val="bg1">
                    <a:lumMod val="50000"/>
                  </a:schemeClr>
                </a:solidFill>
              </a:rPr>
              <a:t>content is </a:t>
            </a:r>
            <a:r>
              <a:rPr lang="en-US" dirty="0" smtClean="0">
                <a:solidFill>
                  <a:schemeClr val="bg1">
                    <a:lumMod val="50000"/>
                  </a:schemeClr>
                </a:solidFill>
              </a:rPr>
              <a:t>presented</a:t>
            </a:r>
          </a:p>
          <a:p>
            <a:r>
              <a:rPr lang="en-US" dirty="0" smtClean="0">
                <a:solidFill>
                  <a:schemeClr val="bg1">
                    <a:lumMod val="50000"/>
                  </a:schemeClr>
                </a:solidFill>
              </a:rPr>
              <a:t>How </a:t>
            </a:r>
            <a:r>
              <a:rPr lang="en-US" dirty="0">
                <a:solidFill>
                  <a:schemeClr val="bg1">
                    <a:lumMod val="50000"/>
                  </a:schemeClr>
                </a:solidFill>
              </a:rPr>
              <a:t>tests are </a:t>
            </a:r>
            <a:r>
              <a:rPr lang="en-US" dirty="0" smtClean="0">
                <a:solidFill>
                  <a:schemeClr val="bg1">
                    <a:lumMod val="50000"/>
                  </a:schemeClr>
                </a:solidFill>
              </a:rPr>
              <a:t>administered</a:t>
            </a:r>
          </a:p>
          <a:p>
            <a:r>
              <a:rPr lang="en-US" dirty="0" smtClean="0">
                <a:solidFill>
                  <a:schemeClr val="bg1">
                    <a:lumMod val="50000"/>
                  </a:schemeClr>
                </a:solidFill>
              </a:rPr>
              <a:t>Discussion </a:t>
            </a:r>
            <a:r>
              <a:rPr lang="en-US" dirty="0">
                <a:solidFill>
                  <a:schemeClr val="bg1">
                    <a:lumMod val="50000"/>
                  </a:schemeClr>
                </a:solidFill>
              </a:rPr>
              <a:t>of client autonomy and </a:t>
            </a:r>
            <a:r>
              <a:rPr lang="en-US" dirty="0" smtClean="0">
                <a:solidFill>
                  <a:schemeClr val="bg1">
                    <a:lumMod val="50000"/>
                  </a:schemeClr>
                </a:solidFill>
              </a:rPr>
              <a:t>charting</a:t>
            </a:r>
          </a:p>
          <a:p>
            <a:r>
              <a:rPr lang="en-US" dirty="0" smtClean="0">
                <a:solidFill>
                  <a:schemeClr val="bg1">
                    <a:lumMod val="50000"/>
                  </a:schemeClr>
                </a:solidFill>
              </a:rPr>
              <a:t>Overview </a:t>
            </a:r>
            <a:r>
              <a:rPr lang="en-US" dirty="0">
                <a:solidFill>
                  <a:schemeClr val="bg1">
                    <a:lumMod val="50000"/>
                  </a:schemeClr>
                </a:solidFill>
              </a:rPr>
              <a:t>of our support to </a:t>
            </a:r>
            <a:r>
              <a:rPr lang="en-US" dirty="0" smtClean="0">
                <a:solidFill>
                  <a:schemeClr val="bg1">
                    <a:lumMod val="50000"/>
                  </a:schemeClr>
                </a:solidFill>
              </a:rPr>
              <a:t>clients</a:t>
            </a:r>
          </a:p>
          <a:p>
            <a:r>
              <a:rPr lang="en-US" dirty="0" smtClean="0">
                <a:solidFill>
                  <a:schemeClr val="bg1">
                    <a:lumMod val="50000"/>
                  </a:schemeClr>
                </a:solidFill>
              </a:rPr>
              <a:t>Enrollment </a:t>
            </a:r>
            <a:r>
              <a:rPr lang="en-US" dirty="0">
                <a:solidFill>
                  <a:schemeClr val="bg1">
                    <a:lumMod val="50000"/>
                  </a:schemeClr>
                </a:solidFill>
              </a:rPr>
              <a:t>and </a:t>
            </a:r>
            <a:r>
              <a:rPr lang="en-US" dirty="0" smtClean="0">
                <a:solidFill>
                  <a:schemeClr val="bg1">
                    <a:lumMod val="50000"/>
                  </a:schemeClr>
                </a:solidFill>
              </a:rPr>
              <a:t>fees</a:t>
            </a:r>
          </a:p>
          <a:p>
            <a:r>
              <a:rPr lang="en-US" dirty="0" smtClean="0">
                <a:solidFill>
                  <a:schemeClr val="bg1">
                    <a:lumMod val="50000"/>
                  </a:schemeClr>
                </a:solidFill>
              </a:rPr>
              <a:t>Partnership </a:t>
            </a:r>
            <a:r>
              <a:rPr lang="en-US" dirty="0">
                <a:solidFill>
                  <a:schemeClr val="bg1">
                    <a:lumMod val="50000"/>
                  </a:schemeClr>
                </a:solidFill>
              </a:rPr>
              <a:t>with NWFS </a:t>
            </a:r>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2</a:t>
            </a:fld>
            <a:endParaRPr lang="en-US"/>
          </a:p>
        </p:txBody>
      </p:sp>
    </p:spTree>
    <p:extLst>
      <p:ext uri="{BB962C8B-B14F-4D97-AF65-F5344CB8AC3E}">
        <p14:creationId xmlns:p14="http://schemas.microsoft.com/office/powerpoint/2010/main" val="3790164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Supported offered for Online Clients </a:t>
            </a:r>
            <a:endParaRPr lang="en-US" dirty="0"/>
          </a:p>
        </p:txBody>
      </p:sp>
      <p:sp>
        <p:nvSpPr>
          <p:cNvPr id="7" name="Content Placeholder 6"/>
          <p:cNvSpPr>
            <a:spLocks noGrp="1"/>
          </p:cNvSpPr>
          <p:nvPr>
            <p:ph idx="1"/>
          </p:nvPr>
        </p:nvSpPr>
        <p:spPr/>
        <p:txBody>
          <a:bodyPr>
            <a:normAutofit fontScale="77500" lnSpcReduction="20000"/>
          </a:bodyPr>
          <a:lstStyle/>
          <a:p>
            <a:r>
              <a:rPr lang="en-US" dirty="0"/>
              <a:t>Instructor interaction through many modalities depending on the instructor and client preferences.</a:t>
            </a:r>
          </a:p>
          <a:p>
            <a:pPr lvl="1"/>
            <a:r>
              <a:rPr lang="en-US" dirty="0"/>
              <a:t>Email, phone or video conference online (Skype</a:t>
            </a:r>
            <a:r>
              <a:rPr lang="en-US" dirty="0" smtClean="0"/>
              <a:t>)</a:t>
            </a:r>
          </a:p>
          <a:p>
            <a:pPr marL="457200" lvl="1" indent="0">
              <a:buNone/>
            </a:pPr>
            <a:endParaRPr lang="en-US" dirty="0"/>
          </a:p>
          <a:p>
            <a:r>
              <a:rPr lang="en-US" dirty="0" smtClean="0"/>
              <a:t>There </a:t>
            </a:r>
            <a:r>
              <a:rPr lang="en-US" dirty="0"/>
              <a:t>is no additional charge for ongoing </a:t>
            </a:r>
            <a:r>
              <a:rPr lang="en-US" dirty="0" smtClean="0"/>
              <a:t>support and chart review for clients taking the course through NWFS no matter how long it’s been since taking the course.</a:t>
            </a:r>
          </a:p>
          <a:p>
            <a:endParaRPr lang="en-US" dirty="0" smtClean="0"/>
          </a:p>
          <a:p>
            <a:r>
              <a:rPr lang="en-US" dirty="0"/>
              <a:t>Online sessions provide multiple </a:t>
            </a:r>
            <a:r>
              <a:rPr lang="en-US" dirty="0" smtClean="0"/>
              <a:t>links </a:t>
            </a:r>
            <a:r>
              <a:rPr lang="en-US" dirty="0"/>
              <a:t>to </a:t>
            </a:r>
            <a:r>
              <a:rPr lang="en-US" dirty="0" smtClean="0"/>
              <a:t>click </a:t>
            </a:r>
            <a:r>
              <a:rPr lang="en-US" dirty="0"/>
              <a:t>for more information and additional learning </a:t>
            </a:r>
            <a:r>
              <a:rPr lang="en-US" dirty="0" smtClean="0"/>
              <a:t>opportunities.  </a:t>
            </a:r>
          </a:p>
          <a:p>
            <a:pPr marL="457200" lvl="1" indent="0">
              <a:buNone/>
            </a:pPr>
            <a:endParaRPr lang="en-US" dirty="0"/>
          </a:p>
          <a:p>
            <a:r>
              <a:rPr lang="en-US" dirty="0" smtClean="0"/>
              <a:t>Trained </a:t>
            </a:r>
            <a:r>
              <a:rPr lang="en-US" dirty="0"/>
              <a:t>approach for different client </a:t>
            </a:r>
            <a:r>
              <a:rPr lang="en-US" dirty="0" smtClean="0"/>
              <a:t>intentions.</a:t>
            </a:r>
            <a:endParaRPr lang="en-US" dirty="0"/>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20</a:t>
            </a:fld>
            <a:endParaRPr lang="en-US"/>
          </a:p>
        </p:txBody>
      </p:sp>
    </p:spTree>
    <p:extLst>
      <p:ext uri="{BB962C8B-B14F-4D97-AF65-F5344CB8AC3E}">
        <p14:creationId xmlns:p14="http://schemas.microsoft.com/office/powerpoint/2010/main" val="1128797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a:t>
            </a:r>
            <a:r>
              <a:rPr lang="en-US" dirty="0"/>
              <a:t>client intentions</a:t>
            </a:r>
          </a:p>
        </p:txBody>
      </p:sp>
      <p:sp>
        <p:nvSpPr>
          <p:cNvPr id="3" name="Content Placeholder 2"/>
          <p:cNvSpPr>
            <a:spLocks noGrp="1"/>
          </p:cNvSpPr>
          <p:nvPr>
            <p:ph idx="1"/>
          </p:nvPr>
        </p:nvSpPr>
        <p:spPr/>
        <p:txBody>
          <a:bodyPr>
            <a:normAutofit fontScale="85000" lnSpcReduction="20000"/>
          </a:bodyPr>
          <a:lstStyle/>
          <a:p>
            <a:r>
              <a:rPr lang="en-US" dirty="0" smtClean="0"/>
              <a:t>For clients who intent to actively practice NFP after completing the introductory course:</a:t>
            </a:r>
          </a:p>
          <a:p>
            <a:pPr lvl="1"/>
            <a:r>
              <a:rPr lang="en-US" dirty="0" smtClean="0"/>
              <a:t>Recommend chart review for 6 months to a year after completion of online instruction.</a:t>
            </a:r>
          </a:p>
          <a:p>
            <a:pPr marL="457200" lvl="1" indent="0">
              <a:buNone/>
            </a:pPr>
            <a:endParaRPr lang="en-US" dirty="0" smtClean="0"/>
          </a:p>
          <a:p>
            <a:r>
              <a:rPr lang="en-US" dirty="0" smtClean="0"/>
              <a:t>For clients who are still undecided if they will continue charting: </a:t>
            </a:r>
          </a:p>
          <a:p>
            <a:pPr lvl="1"/>
            <a:r>
              <a:rPr lang="en-US" dirty="0" smtClean="0"/>
              <a:t>When they decide to practice NFP in the future we recommend contact for a refresher free of charge.</a:t>
            </a:r>
          </a:p>
          <a:p>
            <a:pPr marL="457200" lvl="1" indent="0">
              <a:buNone/>
            </a:pPr>
            <a:endParaRPr lang="en-US" dirty="0" smtClean="0"/>
          </a:p>
          <a:p>
            <a:r>
              <a:rPr lang="en-US" dirty="0" smtClean="0"/>
              <a:t>Articles </a:t>
            </a:r>
            <a:r>
              <a:rPr lang="en-US" dirty="0"/>
              <a:t>of Interest page for more information on various topics related to the Catholic Faith and </a:t>
            </a:r>
            <a:r>
              <a:rPr lang="en-US" dirty="0" smtClean="0"/>
              <a:t>Fertility. </a:t>
            </a:r>
            <a:endParaRPr lang="en-US" dirty="0"/>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a:t>
            </a:r>
            <a:r>
              <a:rPr lang="en-US" dirty="0"/>
              <a:t>client intentions</a:t>
            </a:r>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dirty="0" smtClean="0">
                <a:solidFill>
                  <a:srgbClr val="002060"/>
                </a:solidFill>
              </a:rPr>
              <a:t>We offer a specific approach for working with clients stating a strong opposition or discomfort with charting because of lack of interest in NFP or personal reasons:</a:t>
            </a:r>
          </a:p>
          <a:p>
            <a:pPr marL="742950" lvl="2" indent="-342900"/>
            <a:r>
              <a:rPr lang="en-US" dirty="0" smtClean="0">
                <a:solidFill>
                  <a:srgbClr val="002060"/>
                </a:solidFill>
              </a:rPr>
              <a:t>Same course requirements, course length and content presented. </a:t>
            </a:r>
          </a:p>
          <a:p>
            <a:pPr marL="742950" lvl="2" indent="-342900"/>
            <a:r>
              <a:rPr lang="en-US" dirty="0" smtClean="0">
                <a:solidFill>
                  <a:srgbClr val="002060"/>
                </a:solidFill>
              </a:rPr>
              <a:t>In place of the charting component and review we offer these couples to do an alternative reading and writing assignment to fulfill the requirement.</a:t>
            </a:r>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22</a:t>
            </a:fld>
            <a:endParaRPr lang="en-US"/>
          </a:p>
        </p:txBody>
      </p:sp>
    </p:spTree>
    <p:extLst>
      <p:ext uri="{BB962C8B-B14F-4D97-AF65-F5344CB8AC3E}">
        <p14:creationId xmlns:p14="http://schemas.microsoft.com/office/powerpoint/2010/main" val="630876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assignment in place of charting</a:t>
            </a:r>
            <a:endParaRPr lang="en-US" dirty="0"/>
          </a:p>
        </p:txBody>
      </p:sp>
      <p:sp>
        <p:nvSpPr>
          <p:cNvPr id="3" name="Content Placeholder 2"/>
          <p:cNvSpPr>
            <a:spLocks noGrp="1"/>
          </p:cNvSpPr>
          <p:nvPr>
            <p:ph idx="1"/>
          </p:nvPr>
        </p:nvSpPr>
        <p:spPr/>
        <p:txBody>
          <a:bodyPr>
            <a:normAutofit fontScale="85000" lnSpcReduction="20000"/>
          </a:bodyPr>
          <a:lstStyle/>
          <a:p>
            <a:pPr marL="342900" lvl="1" indent="-342900">
              <a:buFont typeface="Arial" pitchFamily="34" charset="0"/>
              <a:buChar char="•"/>
            </a:pPr>
            <a:r>
              <a:rPr lang="en-US" dirty="0" smtClean="0">
                <a:solidFill>
                  <a:srgbClr val="002060"/>
                </a:solidFill>
              </a:rPr>
              <a:t>Two article reflections in the place of chart review for grave opposition to charting:</a:t>
            </a:r>
            <a:endParaRPr lang="en-US" dirty="0">
              <a:solidFill>
                <a:srgbClr val="002060"/>
              </a:solidFill>
            </a:endParaRPr>
          </a:p>
          <a:p>
            <a:pPr marL="742950" lvl="2" indent="-342900"/>
            <a:r>
              <a:rPr lang="en-US" dirty="0">
                <a:solidFill>
                  <a:srgbClr val="002060"/>
                </a:solidFill>
              </a:rPr>
              <a:t>One article can be selected from our pre-screened list of articles linked to the </a:t>
            </a:r>
            <a:r>
              <a:rPr lang="en-US" dirty="0" err="1" smtClean="0">
                <a:solidFill>
                  <a:srgbClr val="002060"/>
                </a:solidFill>
              </a:rPr>
              <a:t>SymptoPro</a:t>
            </a:r>
            <a:r>
              <a:rPr lang="en-US" baseline="30000" dirty="0" err="1" smtClean="0">
                <a:solidFill>
                  <a:srgbClr val="002060"/>
                </a:solidFill>
              </a:rPr>
              <a:t>TM</a:t>
            </a:r>
            <a:r>
              <a:rPr lang="en-US" dirty="0" smtClean="0">
                <a:solidFill>
                  <a:srgbClr val="002060"/>
                </a:solidFill>
              </a:rPr>
              <a:t> </a:t>
            </a:r>
            <a:r>
              <a:rPr lang="en-US" dirty="0">
                <a:solidFill>
                  <a:srgbClr val="002060"/>
                </a:solidFill>
              </a:rPr>
              <a:t>website related to NFP, the risks of birth control, women’s health and reproduction as well as the Church’s teachings. </a:t>
            </a:r>
          </a:p>
          <a:p>
            <a:pPr marL="742950" lvl="2" indent="-342900"/>
            <a:r>
              <a:rPr lang="en-US" dirty="0">
                <a:solidFill>
                  <a:srgbClr val="002060"/>
                </a:solidFill>
              </a:rPr>
              <a:t>The second article is a specific article we choose for all couples called </a:t>
            </a:r>
            <a:r>
              <a:rPr lang="en-US" dirty="0"/>
              <a:t>“Married Love and the Gift of Life.” </a:t>
            </a:r>
            <a:endParaRPr lang="en-US" dirty="0" smtClean="0"/>
          </a:p>
          <a:p>
            <a:pPr marL="400050" lvl="2" indent="0">
              <a:buNone/>
            </a:pPr>
            <a:endParaRPr lang="en-US" dirty="0">
              <a:solidFill>
                <a:srgbClr val="002060"/>
              </a:solidFill>
            </a:endParaRPr>
          </a:p>
          <a:p>
            <a:pPr marL="342900" lvl="1" indent="-342900">
              <a:buFont typeface="Arial" pitchFamily="34" charset="0"/>
              <a:buChar char="•"/>
            </a:pPr>
            <a:r>
              <a:rPr lang="en-US" dirty="0" smtClean="0">
                <a:solidFill>
                  <a:srgbClr val="002060"/>
                </a:solidFill>
              </a:rPr>
              <a:t>We have seen several </a:t>
            </a:r>
            <a:r>
              <a:rPr lang="en-US" dirty="0">
                <a:solidFill>
                  <a:srgbClr val="002060"/>
                </a:solidFill>
              </a:rPr>
              <a:t>f</a:t>
            </a:r>
            <a:r>
              <a:rPr lang="en-US" dirty="0" smtClean="0">
                <a:solidFill>
                  <a:srgbClr val="002060"/>
                </a:solidFill>
              </a:rPr>
              <a:t>ruits of the article reflections option so far:</a:t>
            </a:r>
          </a:p>
          <a:p>
            <a:pPr marL="742950" lvl="2" indent="-342900"/>
            <a:r>
              <a:rPr lang="en-US" dirty="0" smtClean="0">
                <a:solidFill>
                  <a:srgbClr val="002060"/>
                </a:solidFill>
              </a:rPr>
              <a:t>They create an open dialogue and space to ask questions about NFP or the effects of contraception. </a:t>
            </a:r>
          </a:p>
          <a:p>
            <a:pPr marL="742950" lvl="2" indent="-342900"/>
            <a:r>
              <a:rPr lang="en-US" dirty="0" smtClean="0">
                <a:solidFill>
                  <a:srgbClr val="002060"/>
                </a:solidFill>
              </a:rPr>
              <a:t>Many clients return deciding to chart after reading the articles anyway. </a:t>
            </a:r>
          </a:p>
          <a:p>
            <a:pPr marL="742950" lvl="2" indent="-342900"/>
            <a:r>
              <a:rPr lang="en-US" dirty="0" smtClean="0">
                <a:solidFill>
                  <a:srgbClr val="002060"/>
                </a:solidFill>
              </a:rPr>
              <a:t>Decreased “copied” or fake charts and an improved, authentic relationship with clients.</a:t>
            </a:r>
          </a:p>
        </p:txBody>
      </p:sp>
      <p:sp>
        <p:nvSpPr>
          <p:cNvPr id="4" name="Footer Placeholder 3"/>
          <p:cNvSpPr>
            <a:spLocks noGrp="1"/>
          </p:cNvSpPr>
          <p:nvPr>
            <p:ph type="ftr" sz="quarter" idx="11"/>
          </p:nvPr>
        </p:nvSpPr>
        <p:spPr>
          <a:xfrm>
            <a:off x="76200" y="6400800"/>
            <a:ext cx="8763000" cy="365125"/>
          </a:xfrm>
        </p:spPr>
        <p:txBody>
          <a:bodyPr/>
          <a:lstStyle/>
          <a:p>
            <a:r>
              <a:rPr lang="en-US" dirty="0" smtClean="0"/>
              <a:t>Again clients  </a:t>
            </a:r>
            <a:r>
              <a:rPr lang="en-US" dirty="0"/>
              <a:t>are reminded that if/when they decide to use NFP, they need to contact instructor to participate in chart review. I know you said it before, but it’s a good place to emphasize.</a:t>
            </a:r>
          </a:p>
        </p:txBody>
      </p:sp>
      <p:sp>
        <p:nvSpPr>
          <p:cNvPr id="5" name="Slide Number Placeholder 4"/>
          <p:cNvSpPr>
            <a:spLocks noGrp="1"/>
          </p:cNvSpPr>
          <p:nvPr>
            <p:ph type="sldNum" sz="quarter" idx="12"/>
          </p:nvPr>
        </p:nvSpPr>
        <p:spPr/>
        <p:txBody>
          <a:bodyPr/>
          <a:lstStyle/>
          <a:p>
            <a:fld id="{61EA0F78-F29E-4054-8DE9-FB732DC6826E}" type="slidenum">
              <a:rPr lang="en-US" smtClean="0"/>
              <a:t>23</a:t>
            </a:fld>
            <a:endParaRPr lang="en-US"/>
          </a:p>
        </p:txBody>
      </p:sp>
    </p:spTree>
    <p:extLst>
      <p:ext uri="{BB962C8B-B14F-4D97-AF65-F5344CB8AC3E}">
        <p14:creationId xmlns:p14="http://schemas.microsoft.com/office/powerpoint/2010/main" val="2201350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dirty="0" smtClean="0"/>
              <a:t>our </a:t>
            </a:r>
            <a:r>
              <a:rPr lang="en-US" dirty="0" err="1" smtClean="0"/>
              <a:t>SymptoPro</a:t>
            </a:r>
            <a:r>
              <a:rPr lang="en-US" baseline="30000" dirty="0" err="1" smtClean="0"/>
              <a:t>TM</a:t>
            </a:r>
            <a:r>
              <a:rPr lang="en-US" dirty="0" smtClean="0"/>
              <a:t> Fertility Education </a:t>
            </a:r>
            <a:br>
              <a:rPr lang="en-US" dirty="0" smtClean="0"/>
            </a:br>
            <a:r>
              <a:rPr lang="en-US" dirty="0" smtClean="0"/>
              <a:t>E-Distance Learning Program 	</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50000"/>
                  </a:schemeClr>
                </a:solidFill>
              </a:rPr>
              <a:t>What </a:t>
            </a:r>
            <a:r>
              <a:rPr lang="en-US" dirty="0">
                <a:solidFill>
                  <a:schemeClr val="bg1">
                    <a:lumMod val="50000"/>
                  </a:schemeClr>
                </a:solidFill>
              </a:rPr>
              <a:t>is </a:t>
            </a:r>
            <a:r>
              <a:rPr lang="en-US" dirty="0" err="1">
                <a:solidFill>
                  <a:schemeClr val="bg1">
                    <a:lumMod val="50000"/>
                  </a:schemeClr>
                </a:solidFill>
              </a:rPr>
              <a:t>SymptoPro</a:t>
            </a:r>
            <a:r>
              <a:rPr lang="en-US" baseline="30000" dirty="0" err="1">
                <a:solidFill>
                  <a:schemeClr val="bg1">
                    <a:lumMod val="50000"/>
                  </a:schemeClr>
                </a:solidFill>
              </a:rPr>
              <a:t>TM</a:t>
            </a:r>
            <a:r>
              <a:rPr lang="en-US" baseline="30000" dirty="0">
                <a:solidFill>
                  <a:schemeClr val="bg1">
                    <a:lumMod val="50000"/>
                  </a:schemeClr>
                </a:solidFill>
              </a:rPr>
              <a:t>  </a:t>
            </a:r>
            <a:r>
              <a:rPr lang="en-US" dirty="0">
                <a:solidFill>
                  <a:schemeClr val="bg1">
                    <a:lumMod val="50000"/>
                  </a:schemeClr>
                </a:solidFill>
              </a:rPr>
              <a:t>Fertility Education </a:t>
            </a:r>
            <a:endParaRPr lang="en-US" baseline="30000" dirty="0">
              <a:solidFill>
                <a:schemeClr val="bg1">
                  <a:lumMod val="50000"/>
                </a:schemeClr>
              </a:solidFill>
            </a:endParaRPr>
          </a:p>
          <a:p>
            <a:r>
              <a:rPr lang="en-US" dirty="0" smtClean="0">
                <a:solidFill>
                  <a:schemeClr val="bg1">
                    <a:lumMod val="50000"/>
                  </a:schemeClr>
                </a:solidFill>
              </a:rPr>
              <a:t>How </a:t>
            </a:r>
            <a:r>
              <a:rPr lang="en-US" dirty="0">
                <a:solidFill>
                  <a:schemeClr val="bg1">
                    <a:lumMod val="50000"/>
                  </a:schemeClr>
                </a:solidFill>
              </a:rPr>
              <a:t>content is </a:t>
            </a:r>
            <a:r>
              <a:rPr lang="en-US" dirty="0" smtClean="0">
                <a:solidFill>
                  <a:schemeClr val="bg1">
                    <a:lumMod val="50000"/>
                  </a:schemeClr>
                </a:solidFill>
              </a:rPr>
              <a:t>presented</a:t>
            </a:r>
          </a:p>
          <a:p>
            <a:r>
              <a:rPr lang="en-US" dirty="0" smtClean="0">
                <a:solidFill>
                  <a:schemeClr val="bg1">
                    <a:lumMod val="50000"/>
                  </a:schemeClr>
                </a:solidFill>
              </a:rPr>
              <a:t>How </a:t>
            </a:r>
            <a:r>
              <a:rPr lang="en-US" dirty="0">
                <a:solidFill>
                  <a:schemeClr val="bg1">
                    <a:lumMod val="50000"/>
                  </a:schemeClr>
                </a:solidFill>
              </a:rPr>
              <a:t>tests are </a:t>
            </a:r>
            <a:r>
              <a:rPr lang="en-US" dirty="0" smtClean="0">
                <a:solidFill>
                  <a:schemeClr val="bg1">
                    <a:lumMod val="50000"/>
                  </a:schemeClr>
                </a:solidFill>
              </a:rPr>
              <a:t>administered</a:t>
            </a:r>
          </a:p>
          <a:p>
            <a:r>
              <a:rPr lang="en-US" dirty="0" smtClean="0">
                <a:solidFill>
                  <a:schemeClr val="bg1">
                    <a:lumMod val="50000"/>
                  </a:schemeClr>
                </a:solidFill>
              </a:rPr>
              <a:t>Discussion </a:t>
            </a:r>
            <a:r>
              <a:rPr lang="en-US" dirty="0">
                <a:solidFill>
                  <a:schemeClr val="bg1">
                    <a:lumMod val="50000"/>
                  </a:schemeClr>
                </a:solidFill>
              </a:rPr>
              <a:t>of client autonomy and </a:t>
            </a:r>
            <a:r>
              <a:rPr lang="en-US" dirty="0" smtClean="0">
                <a:solidFill>
                  <a:schemeClr val="bg1">
                    <a:lumMod val="50000"/>
                  </a:schemeClr>
                </a:solidFill>
              </a:rPr>
              <a:t>charting</a:t>
            </a:r>
          </a:p>
          <a:p>
            <a:r>
              <a:rPr lang="en-US" dirty="0" smtClean="0">
                <a:solidFill>
                  <a:schemeClr val="bg1">
                    <a:lumMod val="50000"/>
                  </a:schemeClr>
                </a:solidFill>
              </a:rPr>
              <a:t>Overview </a:t>
            </a:r>
            <a:r>
              <a:rPr lang="en-US" dirty="0">
                <a:solidFill>
                  <a:schemeClr val="bg1">
                    <a:lumMod val="50000"/>
                  </a:schemeClr>
                </a:solidFill>
              </a:rPr>
              <a:t>of our support to </a:t>
            </a:r>
            <a:r>
              <a:rPr lang="en-US" dirty="0" smtClean="0">
                <a:solidFill>
                  <a:schemeClr val="bg1">
                    <a:lumMod val="50000"/>
                  </a:schemeClr>
                </a:solidFill>
              </a:rPr>
              <a:t>clients</a:t>
            </a:r>
          </a:p>
          <a:p>
            <a:r>
              <a:rPr lang="en-US" dirty="0" smtClean="0">
                <a:solidFill>
                  <a:schemeClr val="accent6">
                    <a:lumMod val="75000"/>
                  </a:schemeClr>
                </a:solidFill>
              </a:rPr>
              <a:t>Enrollment </a:t>
            </a:r>
            <a:r>
              <a:rPr lang="en-US" dirty="0">
                <a:solidFill>
                  <a:schemeClr val="accent6">
                    <a:lumMod val="75000"/>
                  </a:schemeClr>
                </a:solidFill>
              </a:rPr>
              <a:t>and </a:t>
            </a:r>
            <a:r>
              <a:rPr lang="en-US" dirty="0" smtClean="0">
                <a:solidFill>
                  <a:schemeClr val="accent6">
                    <a:lumMod val="75000"/>
                  </a:schemeClr>
                </a:solidFill>
              </a:rPr>
              <a:t>fees</a:t>
            </a:r>
          </a:p>
          <a:p>
            <a:r>
              <a:rPr lang="en-US" dirty="0" smtClean="0">
                <a:solidFill>
                  <a:schemeClr val="bg1">
                    <a:lumMod val="50000"/>
                  </a:schemeClr>
                </a:solidFill>
              </a:rPr>
              <a:t>Partnership </a:t>
            </a:r>
            <a:r>
              <a:rPr lang="en-US" dirty="0">
                <a:solidFill>
                  <a:schemeClr val="bg1">
                    <a:lumMod val="50000"/>
                  </a:schemeClr>
                </a:solidFill>
              </a:rPr>
              <a:t>with NWFS </a:t>
            </a:r>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24</a:t>
            </a:fld>
            <a:endParaRPr lang="en-US"/>
          </a:p>
        </p:txBody>
      </p:sp>
    </p:spTree>
    <p:extLst>
      <p:ext uri="{BB962C8B-B14F-4D97-AF65-F5344CB8AC3E}">
        <p14:creationId xmlns:p14="http://schemas.microsoft.com/office/powerpoint/2010/main" val="3790164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and Course fees </a:t>
            </a:r>
            <a:endParaRPr lang="en-US" dirty="0"/>
          </a:p>
        </p:txBody>
      </p:sp>
      <p:sp>
        <p:nvSpPr>
          <p:cNvPr id="3" name="Content Placeholder 2"/>
          <p:cNvSpPr>
            <a:spLocks noGrp="1"/>
          </p:cNvSpPr>
          <p:nvPr>
            <p:ph idx="1"/>
          </p:nvPr>
        </p:nvSpPr>
        <p:spPr/>
        <p:txBody>
          <a:bodyPr>
            <a:normAutofit fontScale="70000" lnSpcReduction="20000"/>
          </a:bodyPr>
          <a:lstStyle/>
          <a:p>
            <a:r>
              <a:rPr lang="en-US" dirty="0"/>
              <a:t>Clients </a:t>
            </a:r>
            <a:r>
              <a:rPr lang="en-US" dirty="0" smtClean="0"/>
              <a:t>enroll in our online course </a:t>
            </a:r>
            <a:r>
              <a:rPr lang="en-US" dirty="0"/>
              <a:t>directly </a:t>
            </a:r>
            <a:r>
              <a:rPr lang="en-US" dirty="0" smtClean="0"/>
              <a:t>through NWFS for marriage prep </a:t>
            </a:r>
            <a:r>
              <a:rPr lang="en-US" dirty="0"/>
              <a:t>via </a:t>
            </a:r>
            <a:r>
              <a:rPr lang="en-US" dirty="0">
                <a:hlinkClick r:id="rId2"/>
              </a:rPr>
              <a:t>SymptoPro.org</a:t>
            </a:r>
            <a:r>
              <a:rPr lang="en-US" dirty="0"/>
              <a:t> </a:t>
            </a:r>
            <a:r>
              <a:rPr lang="en-US" dirty="0" smtClean="0"/>
              <a:t>where they will be taught by our group of certified online instructors </a:t>
            </a:r>
            <a:endParaRPr lang="en-US" dirty="0"/>
          </a:p>
          <a:p>
            <a:pPr lvl="1"/>
            <a:r>
              <a:rPr lang="en-US" dirty="0"/>
              <a:t>Course fee with free </a:t>
            </a:r>
            <a:r>
              <a:rPr lang="en-US" dirty="0" err="1"/>
              <a:t>ebook</a:t>
            </a:r>
            <a:r>
              <a:rPr lang="en-US" dirty="0"/>
              <a:t> is $110</a:t>
            </a:r>
          </a:p>
          <a:p>
            <a:pPr lvl="1"/>
            <a:r>
              <a:rPr lang="en-US" dirty="0"/>
              <a:t>Course fee with paper book is $</a:t>
            </a:r>
            <a:r>
              <a:rPr lang="en-US" dirty="0" smtClean="0"/>
              <a:t>135 </a:t>
            </a:r>
          </a:p>
          <a:p>
            <a:pPr lvl="2"/>
            <a:r>
              <a:rPr lang="en-US" dirty="0" smtClean="0"/>
              <a:t>Fee includes charting </a:t>
            </a:r>
            <a:r>
              <a:rPr lang="en-US" dirty="0"/>
              <a:t>materials such as thermometer, paper charts, </a:t>
            </a:r>
            <a:r>
              <a:rPr lang="en-US" dirty="0" err="1"/>
              <a:t>ebook</a:t>
            </a:r>
            <a:r>
              <a:rPr lang="en-US" dirty="0"/>
              <a:t> or paper back guidebook, 4 months access to online course and use of charting </a:t>
            </a:r>
            <a:r>
              <a:rPr lang="en-US" dirty="0" smtClean="0"/>
              <a:t>app</a:t>
            </a:r>
          </a:p>
          <a:p>
            <a:pPr marL="914400" lvl="2" indent="0">
              <a:buNone/>
            </a:pPr>
            <a:endParaRPr lang="en-US" dirty="0"/>
          </a:p>
          <a:p>
            <a:r>
              <a:rPr lang="en-US" dirty="0" smtClean="0"/>
              <a:t>Benefits:</a:t>
            </a:r>
          </a:p>
          <a:p>
            <a:pPr lvl="1"/>
            <a:r>
              <a:rPr lang="en-US" dirty="0" smtClean="0"/>
              <a:t>Established NFP program with successful testimonies from clients and instructors. </a:t>
            </a:r>
          </a:p>
          <a:p>
            <a:pPr lvl="1"/>
            <a:r>
              <a:rPr lang="en-US" dirty="0" smtClean="0"/>
              <a:t>Quick turnaround for receiving certificate after completion of the online course.</a:t>
            </a:r>
          </a:p>
          <a:p>
            <a:pPr lvl="1"/>
            <a:r>
              <a:rPr lang="en-US" dirty="0" smtClean="0"/>
              <a:t>LIFETIME of support for clients at no additional charge! </a:t>
            </a:r>
          </a:p>
          <a:p>
            <a:pPr lvl="1"/>
            <a:endParaRPr lang="en-US" dirty="0"/>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25</a:t>
            </a:fld>
            <a:endParaRPr lang="en-US"/>
          </a:p>
        </p:txBody>
      </p:sp>
    </p:spTree>
    <p:extLst>
      <p:ext uri="{BB962C8B-B14F-4D97-AF65-F5344CB8AC3E}">
        <p14:creationId xmlns:p14="http://schemas.microsoft.com/office/powerpoint/2010/main" val="72460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down)">
                                      <p:cBhvr>
                                        <p:cTn id="10" dur="500"/>
                                        <p:tgtEl>
                                          <p:spTgt spid="3">
                                            <p:txEl>
                                              <p:pRg st="6" end="6"/>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wipe(down)">
                                      <p:cBhvr>
                                        <p:cTn id="13" dur="500"/>
                                        <p:tgtEl>
                                          <p:spTgt spid="3">
                                            <p:txEl>
                                              <p:pRg st="7" end="7"/>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wipe(down)">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dirty="0" smtClean="0"/>
              <a:t>our </a:t>
            </a:r>
            <a:r>
              <a:rPr lang="en-US" dirty="0" err="1" smtClean="0"/>
              <a:t>SymptoPro</a:t>
            </a:r>
            <a:r>
              <a:rPr lang="en-US" baseline="30000" dirty="0" err="1" smtClean="0"/>
              <a:t>TM</a:t>
            </a:r>
            <a:r>
              <a:rPr lang="en-US" dirty="0" smtClean="0"/>
              <a:t> Fertility Education </a:t>
            </a:r>
            <a:br>
              <a:rPr lang="en-US" dirty="0" smtClean="0"/>
            </a:br>
            <a:r>
              <a:rPr lang="en-US" dirty="0" smtClean="0"/>
              <a:t>E-Distance Learning Program 	</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50000"/>
                  </a:schemeClr>
                </a:solidFill>
              </a:rPr>
              <a:t>What </a:t>
            </a:r>
            <a:r>
              <a:rPr lang="en-US" dirty="0">
                <a:solidFill>
                  <a:schemeClr val="bg1">
                    <a:lumMod val="50000"/>
                  </a:schemeClr>
                </a:solidFill>
              </a:rPr>
              <a:t>is </a:t>
            </a:r>
            <a:r>
              <a:rPr lang="en-US" dirty="0" err="1">
                <a:solidFill>
                  <a:schemeClr val="bg1">
                    <a:lumMod val="50000"/>
                  </a:schemeClr>
                </a:solidFill>
              </a:rPr>
              <a:t>SymptoPro</a:t>
            </a:r>
            <a:r>
              <a:rPr lang="en-US" baseline="30000" dirty="0" err="1">
                <a:solidFill>
                  <a:schemeClr val="bg1">
                    <a:lumMod val="50000"/>
                  </a:schemeClr>
                </a:solidFill>
              </a:rPr>
              <a:t>TM</a:t>
            </a:r>
            <a:r>
              <a:rPr lang="en-US" baseline="30000" dirty="0">
                <a:solidFill>
                  <a:schemeClr val="bg1">
                    <a:lumMod val="50000"/>
                  </a:schemeClr>
                </a:solidFill>
              </a:rPr>
              <a:t>  </a:t>
            </a:r>
            <a:r>
              <a:rPr lang="en-US" dirty="0">
                <a:solidFill>
                  <a:schemeClr val="bg1">
                    <a:lumMod val="50000"/>
                  </a:schemeClr>
                </a:solidFill>
              </a:rPr>
              <a:t>Fertility Education </a:t>
            </a:r>
            <a:endParaRPr lang="en-US" baseline="30000" dirty="0">
              <a:solidFill>
                <a:schemeClr val="bg1">
                  <a:lumMod val="50000"/>
                </a:schemeClr>
              </a:solidFill>
            </a:endParaRPr>
          </a:p>
          <a:p>
            <a:r>
              <a:rPr lang="en-US" dirty="0" smtClean="0">
                <a:solidFill>
                  <a:schemeClr val="bg1">
                    <a:lumMod val="50000"/>
                  </a:schemeClr>
                </a:solidFill>
              </a:rPr>
              <a:t>How </a:t>
            </a:r>
            <a:r>
              <a:rPr lang="en-US" dirty="0">
                <a:solidFill>
                  <a:schemeClr val="bg1">
                    <a:lumMod val="50000"/>
                  </a:schemeClr>
                </a:solidFill>
              </a:rPr>
              <a:t>content is </a:t>
            </a:r>
            <a:r>
              <a:rPr lang="en-US" dirty="0" smtClean="0">
                <a:solidFill>
                  <a:schemeClr val="bg1">
                    <a:lumMod val="50000"/>
                  </a:schemeClr>
                </a:solidFill>
              </a:rPr>
              <a:t>presented</a:t>
            </a:r>
          </a:p>
          <a:p>
            <a:r>
              <a:rPr lang="en-US" dirty="0" smtClean="0">
                <a:solidFill>
                  <a:schemeClr val="bg1">
                    <a:lumMod val="50000"/>
                  </a:schemeClr>
                </a:solidFill>
              </a:rPr>
              <a:t>How </a:t>
            </a:r>
            <a:r>
              <a:rPr lang="en-US" dirty="0">
                <a:solidFill>
                  <a:schemeClr val="bg1">
                    <a:lumMod val="50000"/>
                  </a:schemeClr>
                </a:solidFill>
              </a:rPr>
              <a:t>tests are </a:t>
            </a:r>
            <a:r>
              <a:rPr lang="en-US" dirty="0" smtClean="0">
                <a:solidFill>
                  <a:schemeClr val="bg1">
                    <a:lumMod val="50000"/>
                  </a:schemeClr>
                </a:solidFill>
              </a:rPr>
              <a:t>administered</a:t>
            </a:r>
          </a:p>
          <a:p>
            <a:r>
              <a:rPr lang="en-US" dirty="0" smtClean="0">
                <a:solidFill>
                  <a:schemeClr val="bg1">
                    <a:lumMod val="50000"/>
                  </a:schemeClr>
                </a:solidFill>
              </a:rPr>
              <a:t>Discussion </a:t>
            </a:r>
            <a:r>
              <a:rPr lang="en-US" dirty="0">
                <a:solidFill>
                  <a:schemeClr val="bg1">
                    <a:lumMod val="50000"/>
                  </a:schemeClr>
                </a:solidFill>
              </a:rPr>
              <a:t>of client autonomy and </a:t>
            </a:r>
            <a:r>
              <a:rPr lang="en-US" dirty="0" smtClean="0">
                <a:solidFill>
                  <a:schemeClr val="bg1">
                    <a:lumMod val="50000"/>
                  </a:schemeClr>
                </a:solidFill>
              </a:rPr>
              <a:t>charting</a:t>
            </a:r>
          </a:p>
          <a:p>
            <a:r>
              <a:rPr lang="en-US" dirty="0" smtClean="0">
                <a:solidFill>
                  <a:schemeClr val="bg1">
                    <a:lumMod val="50000"/>
                  </a:schemeClr>
                </a:solidFill>
              </a:rPr>
              <a:t>Overview </a:t>
            </a:r>
            <a:r>
              <a:rPr lang="en-US" dirty="0">
                <a:solidFill>
                  <a:schemeClr val="bg1">
                    <a:lumMod val="50000"/>
                  </a:schemeClr>
                </a:solidFill>
              </a:rPr>
              <a:t>of our support to </a:t>
            </a:r>
            <a:r>
              <a:rPr lang="en-US" dirty="0" smtClean="0">
                <a:solidFill>
                  <a:schemeClr val="bg1">
                    <a:lumMod val="50000"/>
                  </a:schemeClr>
                </a:solidFill>
              </a:rPr>
              <a:t>clients</a:t>
            </a:r>
          </a:p>
          <a:p>
            <a:r>
              <a:rPr lang="en-US" dirty="0" smtClean="0">
                <a:solidFill>
                  <a:schemeClr val="bg1">
                    <a:lumMod val="50000"/>
                  </a:schemeClr>
                </a:solidFill>
              </a:rPr>
              <a:t>Enrollment </a:t>
            </a:r>
            <a:r>
              <a:rPr lang="en-US" dirty="0">
                <a:solidFill>
                  <a:schemeClr val="bg1">
                    <a:lumMod val="50000"/>
                  </a:schemeClr>
                </a:solidFill>
              </a:rPr>
              <a:t>and </a:t>
            </a:r>
            <a:r>
              <a:rPr lang="en-US" dirty="0" smtClean="0">
                <a:solidFill>
                  <a:schemeClr val="bg1">
                    <a:lumMod val="50000"/>
                  </a:schemeClr>
                </a:solidFill>
              </a:rPr>
              <a:t>fees</a:t>
            </a:r>
          </a:p>
          <a:p>
            <a:r>
              <a:rPr lang="en-US" dirty="0" smtClean="0">
                <a:solidFill>
                  <a:schemeClr val="accent6">
                    <a:lumMod val="75000"/>
                  </a:schemeClr>
                </a:solidFill>
              </a:rPr>
              <a:t>Partnership </a:t>
            </a:r>
            <a:r>
              <a:rPr lang="en-US" dirty="0">
                <a:solidFill>
                  <a:schemeClr val="accent6">
                    <a:lumMod val="75000"/>
                  </a:schemeClr>
                </a:solidFill>
              </a:rPr>
              <a:t>with NWFS </a:t>
            </a:r>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26</a:t>
            </a:fld>
            <a:endParaRPr lang="en-US"/>
          </a:p>
        </p:txBody>
      </p:sp>
    </p:spTree>
    <p:extLst>
      <p:ext uri="{BB962C8B-B14F-4D97-AF65-F5344CB8AC3E}">
        <p14:creationId xmlns:p14="http://schemas.microsoft.com/office/powerpoint/2010/main" val="3790164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Opportunities </a:t>
            </a:r>
            <a:endParaRPr lang="en-US" dirty="0"/>
          </a:p>
        </p:txBody>
      </p:sp>
      <p:sp>
        <p:nvSpPr>
          <p:cNvPr id="3" name="Content Placeholder 2"/>
          <p:cNvSpPr>
            <a:spLocks noGrp="1"/>
          </p:cNvSpPr>
          <p:nvPr>
            <p:ph sz="half" idx="1"/>
          </p:nvPr>
        </p:nvSpPr>
        <p:spPr>
          <a:xfrm>
            <a:off x="457200" y="1600200"/>
            <a:ext cx="5105400" cy="4525963"/>
          </a:xfrm>
        </p:spPr>
        <p:txBody>
          <a:bodyPr>
            <a:normAutofit/>
          </a:bodyPr>
          <a:lstStyle/>
          <a:p>
            <a:r>
              <a:rPr lang="en-US" dirty="0" smtClean="0"/>
              <a:t>You can provide the ongoing support for local couples in either in person or online courses by </a:t>
            </a:r>
            <a:r>
              <a:rPr lang="en-US" i="1" dirty="0" smtClean="0"/>
              <a:t>partnering directly </a:t>
            </a:r>
            <a:r>
              <a:rPr lang="en-US" dirty="0" smtClean="0"/>
              <a:t>with NWFS and put money back into your program! </a:t>
            </a:r>
          </a:p>
          <a:p>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27</a:t>
            </a:fld>
            <a:endParaRPr lang="en-US"/>
          </a:p>
        </p:txBody>
      </p:sp>
      <p:pic>
        <p:nvPicPr>
          <p:cNvPr id="1026" name="Picture 2" descr="C:\Users\Jessica\AppData\Local\Microsoft\Windows\Temporary Internet Files\Content.IE5\K1W01FM9\MP9004424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600200"/>
            <a:ext cx="28956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221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Opportunities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Your Diocese or NFP Office hires your local, certified in-person or online instructors to administer course to couples. </a:t>
            </a:r>
          </a:p>
          <a:p>
            <a:endParaRPr lang="en-US" dirty="0"/>
          </a:p>
          <a:p>
            <a:r>
              <a:rPr lang="en-US" dirty="0" smtClean="0"/>
              <a:t>Instructors can be trained either locally through our various certified teacher trainers or online. </a:t>
            </a:r>
          </a:p>
          <a:p>
            <a:endParaRPr lang="en-US" dirty="0" smtClean="0"/>
          </a:p>
          <a:p>
            <a:r>
              <a:rPr lang="en-US" dirty="0" smtClean="0"/>
              <a:t>Clients will then pay fees directly to you to work with your local trained and certified instructors. </a:t>
            </a:r>
          </a:p>
          <a:p>
            <a:endParaRPr lang="en-US" dirty="0"/>
          </a:p>
          <a:p>
            <a:endParaRPr lang="en-US" dirty="0" smtClean="0"/>
          </a:p>
          <a:p>
            <a:pPr lvl="2"/>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28</a:t>
            </a:fld>
            <a:endParaRPr lang="en-US"/>
          </a:p>
        </p:txBody>
      </p:sp>
    </p:spTree>
    <p:extLst>
      <p:ext uri="{BB962C8B-B14F-4D97-AF65-F5344CB8AC3E}">
        <p14:creationId xmlns:p14="http://schemas.microsoft.com/office/powerpoint/2010/main" val="56165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uniquely beneficial partnership </a:t>
            </a:r>
            <a:br>
              <a:rPr lang="en-US" dirty="0" smtClean="0"/>
            </a:br>
            <a:r>
              <a:rPr lang="en-US" dirty="0" smtClean="0"/>
              <a:t>to reinvest into your own program</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Online</a:t>
            </a:r>
            <a:r>
              <a:rPr lang="en-US" dirty="0" smtClean="0"/>
              <a:t>:   Certified </a:t>
            </a:r>
            <a:r>
              <a:rPr lang="en-US" dirty="0" err="1" smtClean="0"/>
              <a:t>SymptoPro</a:t>
            </a:r>
            <a:r>
              <a:rPr lang="en-US" dirty="0" smtClean="0"/>
              <a:t> instructors </a:t>
            </a:r>
            <a:r>
              <a:rPr lang="en-US" dirty="0"/>
              <a:t>may also purchase a portal to our online program that allows them to customize the home page to reflect their unique </a:t>
            </a:r>
            <a:r>
              <a:rPr lang="en-US" dirty="0" smtClean="0"/>
              <a:t>program.  There is a one-time </a:t>
            </a:r>
            <a:r>
              <a:rPr lang="en-US" dirty="0"/>
              <a:t>set up fee of </a:t>
            </a:r>
            <a:r>
              <a:rPr lang="en-US" dirty="0" smtClean="0"/>
              <a:t>the customized portal of $525.</a:t>
            </a:r>
          </a:p>
          <a:p>
            <a:endParaRPr lang="en-US" dirty="0"/>
          </a:p>
          <a:p>
            <a:r>
              <a:rPr lang="en-US" b="1" dirty="0" smtClean="0"/>
              <a:t>Online Course Fee: </a:t>
            </a:r>
            <a:r>
              <a:rPr lang="en-US" dirty="0" smtClean="0"/>
              <a:t>Once you have your own certified  </a:t>
            </a:r>
            <a:r>
              <a:rPr lang="en-US" dirty="0" err="1" smtClean="0"/>
              <a:t>SymptoPro</a:t>
            </a:r>
            <a:r>
              <a:rPr lang="en-US" dirty="0" smtClean="0"/>
              <a:t> instructors we charge a base fee per couple that registers: </a:t>
            </a:r>
          </a:p>
          <a:p>
            <a:pPr lvl="1"/>
            <a:r>
              <a:rPr lang="en-US" dirty="0" smtClean="0"/>
              <a:t>$50 with </a:t>
            </a:r>
            <a:r>
              <a:rPr lang="en-US" dirty="0"/>
              <a:t>an </a:t>
            </a:r>
            <a:r>
              <a:rPr lang="en-US" dirty="0" err="1"/>
              <a:t>ebook</a:t>
            </a:r>
            <a:r>
              <a:rPr lang="en-US" dirty="0"/>
              <a:t> of </a:t>
            </a:r>
            <a:r>
              <a:rPr lang="en-US" dirty="0" smtClean="0"/>
              <a:t>manual</a:t>
            </a:r>
          </a:p>
          <a:p>
            <a:pPr lvl="1"/>
            <a:r>
              <a:rPr lang="en-US" dirty="0"/>
              <a:t>$</a:t>
            </a:r>
            <a:r>
              <a:rPr lang="en-US" dirty="0" smtClean="0"/>
              <a:t>75 </a:t>
            </a:r>
            <a:r>
              <a:rPr lang="en-US" dirty="0"/>
              <a:t>for a paper copy of </a:t>
            </a:r>
            <a:r>
              <a:rPr lang="en-US" dirty="0" smtClean="0"/>
              <a:t>manual</a:t>
            </a:r>
          </a:p>
          <a:p>
            <a:pPr lvl="1"/>
            <a:r>
              <a:rPr lang="en-US" dirty="0" smtClean="0"/>
              <a:t>Over </a:t>
            </a:r>
            <a:r>
              <a:rPr lang="en-US" dirty="0"/>
              <a:t>and above this base price, you set the cost of the course, and recoup anything above the 50 or </a:t>
            </a:r>
            <a:r>
              <a:rPr lang="en-US" dirty="0" smtClean="0"/>
              <a:t>75.</a:t>
            </a:r>
          </a:p>
          <a:p>
            <a:pPr marL="457200" lvl="1" indent="0">
              <a:buNone/>
            </a:pPr>
            <a:endParaRPr lang="en-US" dirty="0" smtClean="0"/>
          </a:p>
          <a:p>
            <a:r>
              <a:rPr lang="en-US" b="1" dirty="0" smtClean="0"/>
              <a:t>In-person Course Fee</a:t>
            </a:r>
            <a:r>
              <a:rPr lang="en-US" dirty="0" smtClean="0"/>
              <a:t>:  $35 per couple to cover the cost of the packet they receive.  </a:t>
            </a:r>
          </a:p>
          <a:p>
            <a:pPr lvl="1"/>
            <a:r>
              <a:rPr lang="en-US" dirty="0" smtClean="0"/>
              <a:t>An average course </a:t>
            </a:r>
            <a:r>
              <a:rPr lang="en-US" dirty="0"/>
              <a:t>is 100-130 dollars.</a:t>
            </a:r>
          </a:p>
          <a:p>
            <a:pPr lvl="1"/>
            <a:endParaRPr lang="en-US" dirty="0" smtClean="0"/>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29</a:t>
            </a:fld>
            <a:endParaRPr lang="en-US"/>
          </a:p>
        </p:txBody>
      </p:sp>
    </p:spTree>
    <p:extLst>
      <p:ext uri="{BB962C8B-B14F-4D97-AF65-F5344CB8AC3E}">
        <p14:creationId xmlns:p14="http://schemas.microsoft.com/office/powerpoint/2010/main" val="2084830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t>
            </a:r>
            <a:r>
              <a:rPr lang="en-US" dirty="0" err="1" smtClean="0"/>
              <a:t>SymptoPro</a:t>
            </a:r>
            <a:r>
              <a:rPr lang="en-US" dirty="0" smtClean="0"/>
              <a:t> Fertility Education? </a:t>
            </a:r>
            <a:endParaRPr lang="en-US" dirty="0"/>
          </a:p>
        </p:txBody>
      </p:sp>
      <p:sp>
        <p:nvSpPr>
          <p:cNvPr id="5" name="Content Placeholder 4"/>
          <p:cNvSpPr>
            <a:spLocks noGrp="1"/>
          </p:cNvSpPr>
          <p:nvPr>
            <p:ph idx="1"/>
          </p:nvPr>
        </p:nvSpPr>
        <p:spPr/>
        <p:txBody>
          <a:bodyPr>
            <a:normAutofit fontScale="85000" lnSpcReduction="10000"/>
          </a:bodyPr>
          <a:lstStyle/>
          <a:p>
            <a:r>
              <a:rPr lang="en-US" dirty="0" err="1">
                <a:solidFill>
                  <a:srgbClr val="002060"/>
                </a:solidFill>
              </a:rPr>
              <a:t>SymptoPro</a:t>
            </a:r>
            <a:r>
              <a:rPr lang="en-US" dirty="0">
                <a:solidFill>
                  <a:srgbClr val="002060"/>
                </a:solidFill>
              </a:rPr>
              <a:t>™</a:t>
            </a:r>
            <a:r>
              <a:rPr lang="en-US" dirty="0" smtClean="0"/>
              <a:t> is </a:t>
            </a:r>
            <a:r>
              <a:rPr lang="en-US" dirty="0"/>
              <a:t>a </a:t>
            </a:r>
            <a:r>
              <a:rPr lang="en-US" dirty="0" err="1"/>
              <a:t>Sympto</a:t>
            </a:r>
            <a:r>
              <a:rPr lang="en-US" dirty="0"/>
              <a:t>-Thermal Method </a:t>
            </a:r>
            <a:r>
              <a:rPr lang="en-US" dirty="0" smtClean="0"/>
              <a:t>started in 1978 based </a:t>
            </a:r>
            <a:r>
              <a:rPr lang="en-US" dirty="0"/>
              <a:t>on the research and work of Dr. Josef </a:t>
            </a:r>
            <a:r>
              <a:rPr lang="en-US" dirty="0" err="1" smtClean="0"/>
              <a:t>Roetzer</a:t>
            </a:r>
            <a:r>
              <a:rPr lang="en-US" dirty="0" smtClean="0"/>
              <a:t>. </a:t>
            </a:r>
          </a:p>
          <a:p>
            <a:pPr marL="0" indent="0">
              <a:buNone/>
            </a:pPr>
            <a:endParaRPr lang="en-US" dirty="0" smtClean="0"/>
          </a:p>
          <a:p>
            <a:r>
              <a:rPr lang="en-US" dirty="0" err="1">
                <a:solidFill>
                  <a:srgbClr val="002060"/>
                </a:solidFill>
              </a:rPr>
              <a:t>SymptoPro</a:t>
            </a:r>
            <a:r>
              <a:rPr lang="en-US" dirty="0">
                <a:solidFill>
                  <a:srgbClr val="002060"/>
                </a:solidFill>
              </a:rPr>
              <a:t>™</a:t>
            </a:r>
            <a:r>
              <a:rPr lang="en-US" dirty="0" smtClean="0"/>
              <a:t> </a:t>
            </a:r>
            <a:r>
              <a:rPr lang="en-US" dirty="0"/>
              <a:t>has been a program of Northwest Family Services since the inception of the non profit in </a:t>
            </a:r>
            <a:r>
              <a:rPr lang="en-US" dirty="0" smtClean="0"/>
              <a:t>1983.</a:t>
            </a:r>
          </a:p>
          <a:p>
            <a:pPr marL="0" indent="0">
              <a:buNone/>
            </a:pPr>
            <a:endParaRPr lang="en-US" dirty="0" smtClean="0"/>
          </a:p>
          <a:p>
            <a:r>
              <a:rPr lang="en-US" dirty="0" err="1">
                <a:solidFill>
                  <a:srgbClr val="002060"/>
                </a:solidFill>
              </a:rPr>
              <a:t>SymptoPro</a:t>
            </a:r>
            <a:r>
              <a:rPr lang="en-US" dirty="0">
                <a:solidFill>
                  <a:srgbClr val="002060"/>
                </a:solidFill>
              </a:rPr>
              <a:t>™ </a:t>
            </a:r>
            <a:r>
              <a:rPr lang="en-US" dirty="0" smtClean="0"/>
              <a:t>is an important part of the NWFS’s overall mission to </a:t>
            </a:r>
            <a:r>
              <a:rPr lang="en-US" dirty="0"/>
              <a:t>equip people with vital skills for a lifetime in support of child well-being and family stability</a:t>
            </a:r>
            <a:r>
              <a:rPr lang="en-US" dirty="0" smtClean="0"/>
              <a:t>.</a:t>
            </a:r>
          </a:p>
          <a:p>
            <a:pPr marL="0" indent="0">
              <a:buNone/>
            </a:pPr>
            <a:endParaRPr lang="en-US" dirty="0"/>
          </a:p>
        </p:txBody>
      </p:sp>
      <p:sp>
        <p:nvSpPr>
          <p:cNvPr id="6" name="Footer Placeholder 5"/>
          <p:cNvSpPr>
            <a:spLocks noGrp="1"/>
          </p:cNvSpPr>
          <p:nvPr>
            <p:ph type="ftr" sz="quarter" idx="11"/>
          </p:nvPr>
        </p:nvSpPr>
        <p:spPr/>
        <p:txBody>
          <a:bodyPr/>
          <a:lstStyle/>
          <a:p>
            <a:r>
              <a:rPr lang="en-US" smtClean="0"/>
              <a:t>Section Title goes here</a:t>
            </a:r>
            <a:endParaRPr lang="en-US"/>
          </a:p>
        </p:txBody>
      </p:sp>
      <p:sp>
        <p:nvSpPr>
          <p:cNvPr id="7" name="Slide Number Placeholder 6"/>
          <p:cNvSpPr>
            <a:spLocks noGrp="1"/>
          </p:cNvSpPr>
          <p:nvPr>
            <p:ph type="sldNum" sz="quarter" idx="12"/>
          </p:nvPr>
        </p:nvSpPr>
        <p:spPr/>
        <p:txBody>
          <a:bodyPr/>
          <a:lstStyle/>
          <a:p>
            <a:fld id="{61EA0F78-F29E-4054-8DE9-FB732DC6826E}" type="slidenum">
              <a:rPr lang="en-US" smtClean="0"/>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dirty="0" smtClean="0"/>
              <a:t>our </a:t>
            </a:r>
            <a:r>
              <a:rPr lang="en-US" dirty="0" err="1" smtClean="0"/>
              <a:t>SymptoPro</a:t>
            </a:r>
            <a:r>
              <a:rPr lang="en-US" baseline="30000" dirty="0" err="1" smtClean="0"/>
              <a:t>TM</a:t>
            </a:r>
            <a:r>
              <a:rPr lang="en-US" dirty="0" smtClean="0"/>
              <a:t> Fertility Education </a:t>
            </a:r>
            <a:br>
              <a:rPr lang="en-US" dirty="0" smtClean="0"/>
            </a:br>
            <a:r>
              <a:rPr lang="en-US" dirty="0" smtClean="0"/>
              <a:t>E-Distance Learning Program 	</a:t>
            </a:r>
            <a:endParaRPr lang="en-US" dirty="0"/>
          </a:p>
        </p:txBody>
      </p:sp>
      <p:sp>
        <p:nvSpPr>
          <p:cNvPr id="3" name="Content Placeholder 2"/>
          <p:cNvSpPr>
            <a:spLocks noGrp="1"/>
          </p:cNvSpPr>
          <p:nvPr>
            <p:ph idx="1"/>
          </p:nvPr>
        </p:nvSpPr>
        <p:spPr/>
        <p:txBody>
          <a:bodyPr>
            <a:normAutofit/>
          </a:bodyPr>
          <a:lstStyle/>
          <a:p>
            <a:r>
              <a:rPr lang="en-US" dirty="0" smtClean="0"/>
              <a:t>What </a:t>
            </a:r>
            <a:r>
              <a:rPr lang="en-US" dirty="0"/>
              <a:t>is </a:t>
            </a:r>
            <a:r>
              <a:rPr lang="en-US" dirty="0" err="1"/>
              <a:t>SymptoPro</a:t>
            </a:r>
            <a:r>
              <a:rPr lang="en-US" baseline="30000" dirty="0" err="1"/>
              <a:t>TM</a:t>
            </a:r>
            <a:r>
              <a:rPr lang="en-US" baseline="30000" dirty="0"/>
              <a:t>  </a:t>
            </a:r>
            <a:r>
              <a:rPr lang="en-US" dirty="0"/>
              <a:t>Fertility Education </a:t>
            </a:r>
            <a:endParaRPr lang="en-US" baseline="30000" dirty="0"/>
          </a:p>
          <a:p>
            <a:r>
              <a:rPr lang="en-US" dirty="0" smtClean="0"/>
              <a:t>How </a:t>
            </a:r>
            <a:r>
              <a:rPr lang="en-US" dirty="0"/>
              <a:t>content is </a:t>
            </a:r>
            <a:r>
              <a:rPr lang="en-US" dirty="0" smtClean="0"/>
              <a:t>presented</a:t>
            </a:r>
          </a:p>
          <a:p>
            <a:r>
              <a:rPr lang="en-US" dirty="0" smtClean="0"/>
              <a:t>How </a:t>
            </a:r>
            <a:r>
              <a:rPr lang="en-US" dirty="0"/>
              <a:t>tests are </a:t>
            </a:r>
            <a:r>
              <a:rPr lang="en-US" dirty="0" smtClean="0"/>
              <a:t>administered</a:t>
            </a:r>
          </a:p>
          <a:p>
            <a:r>
              <a:rPr lang="en-US" dirty="0" smtClean="0"/>
              <a:t>Discussion </a:t>
            </a:r>
            <a:r>
              <a:rPr lang="en-US" dirty="0"/>
              <a:t>of client autonomy and </a:t>
            </a:r>
            <a:r>
              <a:rPr lang="en-US" dirty="0" smtClean="0"/>
              <a:t>charting</a:t>
            </a:r>
          </a:p>
          <a:p>
            <a:r>
              <a:rPr lang="en-US" dirty="0" smtClean="0"/>
              <a:t>Overview </a:t>
            </a:r>
            <a:r>
              <a:rPr lang="en-US" dirty="0"/>
              <a:t>of our support to </a:t>
            </a:r>
            <a:r>
              <a:rPr lang="en-US" dirty="0" smtClean="0"/>
              <a:t>clients</a:t>
            </a:r>
          </a:p>
          <a:p>
            <a:r>
              <a:rPr lang="en-US" dirty="0" smtClean="0"/>
              <a:t>Enrollment </a:t>
            </a:r>
            <a:r>
              <a:rPr lang="en-US" dirty="0"/>
              <a:t>and </a:t>
            </a:r>
            <a:r>
              <a:rPr lang="en-US" dirty="0" smtClean="0"/>
              <a:t>fees</a:t>
            </a:r>
          </a:p>
          <a:p>
            <a:r>
              <a:rPr lang="en-US" dirty="0" smtClean="0"/>
              <a:t>Partnership </a:t>
            </a:r>
            <a:r>
              <a:rPr lang="en-US" dirty="0"/>
              <a:t>with NWFS </a:t>
            </a:r>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30</a:t>
            </a:fld>
            <a:endParaRPr lang="en-US"/>
          </a:p>
        </p:txBody>
      </p:sp>
    </p:spTree>
    <p:extLst>
      <p:ext uri="{BB962C8B-B14F-4D97-AF65-F5344CB8AC3E}">
        <p14:creationId xmlns:p14="http://schemas.microsoft.com/office/powerpoint/2010/main" val="2990483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SymptoPro</a:t>
            </a:r>
            <a:r>
              <a:rPr lang="en-US" baseline="30000" dirty="0" err="1" smtClean="0"/>
              <a:t>TM</a:t>
            </a:r>
            <a:r>
              <a:rPr lang="en-US" dirty="0" smtClean="0"/>
              <a:t> Fertility Education 	</a:t>
            </a:r>
            <a:endParaRPr lang="en-US" dirty="0"/>
          </a:p>
        </p:txBody>
      </p:sp>
      <p:sp>
        <p:nvSpPr>
          <p:cNvPr id="3" name="Content Placeholder 2"/>
          <p:cNvSpPr>
            <a:spLocks noGrp="1"/>
          </p:cNvSpPr>
          <p:nvPr>
            <p:ph idx="1"/>
          </p:nvPr>
        </p:nvSpPr>
        <p:spPr/>
        <p:txBody>
          <a:bodyPr/>
          <a:lstStyle/>
          <a:p>
            <a:r>
              <a:rPr lang="en-US" dirty="0" smtClean="0"/>
              <a:t>May I answer your questions? </a:t>
            </a:r>
            <a:endParaRPr lang="en-US" dirty="0"/>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31</a:t>
            </a:fld>
            <a:endParaRPr lang="en-US"/>
          </a:p>
        </p:txBody>
      </p:sp>
    </p:spTree>
    <p:extLst>
      <p:ext uri="{BB962C8B-B14F-4D97-AF65-F5344CB8AC3E}">
        <p14:creationId xmlns:p14="http://schemas.microsoft.com/office/powerpoint/2010/main" val="2473878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Sympto-Pro</a:t>
            </a:r>
            <a:r>
              <a:rPr lang="en-US" baseline="30000" dirty="0" err="1" smtClean="0"/>
              <a:t>TM</a:t>
            </a:r>
            <a:r>
              <a:rPr lang="en-US" dirty="0" smtClean="0"/>
              <a:t> Fertility Education </a:t>
            </a:r>
            <a:br>
              <a:rPr lang="en-US" dirty="0" smtClean="0"/>
            </a:br>
            <a:r>
              <a:rPr lang="en-US" dirty="0" smtClean="0"/>
              <a:t>Instructors and Courses</a:t>
            </a:r>
            <a:endParaRPr lang="en-US" dirty="0"/>
          </a:p>
        </p:txBody>
      </p:sp>
      <p:sp>
        <p:nvSpPr>
          <p:cNvPr id="7" name="Content Placeholder 6"/>
          <p:cNvSpPr>
            <a:spLocks noGrp="1"/>
          </p:cNvSpPr>
          <p:nvPr>
            <p:ph idx="1"/>
          </p:nvPr>
        </p:nvSpPr>
        <p:spPr/>
        <p:txBody>
          <a:bodyPr>
            <a:normAutofit fontScale="85000" lnSpcReduction="20000"/>
          </a:bodyPr>
          <a:lstStyle/>
          <a:p>
            <a:r>
              <a:rPr lang="en-US" dirty="0" err="1">
                <a:solidFill>
                  <a:srgbClr val="002060"/>
                </a:solidFill>
              </a:rPr>
              <a:t>SymptoPro</a:t>
            </a:r>
            <a:r>
              <a:rPr lang="en-US" dirty="0">
                <a:solidFill>
                  <a:srgbClr val="002060"/>
                </a:solidFill>
              </a:rPr>
              <a:t>™</a:t>
            </a:r>
            <a:r>
              <a:rPr lang="en-US" dirty="0" smtClean="0"/>
              <a:t> </a:t>
            </a:r>
            <a:r>
              <a:rPr lang="en-US" dirty="0"/>
              <a:t>Fertility Education is offered by certified </a:t>
            </a:r>
            <a:r>
              <a:rPr lang="en-US" dirty="0" smtClean="0"/>
              <a:t>instructors. </a:t>
            </a:r>
          </a:p>
          <a:p>
            <a:endParaRPr lang="en-US" dirty="0" smtClean="0"/>
          </a:p>
          <a:p>
            <a:r>
              <a:rPr lang="en-US" dirty="0" smtClean="0"/>
              <a:t>Instructors </a:t>
            </a:r>
            <a:r>
              <a:rPr lang="en-US" dirty="0"/>
              <a:t>can be trained either locally through our various certified teacher trainers or </a:t>
            </a:r>
            <a:r>
              <a:rPr lang="en-US" dirty="0" smtClean="0"/>
              <a:t>online to lead in person or online courses. </a:t>
            </a:r>
          </a:p>
          <a:p>
            <a:pPr lvl="1"/>
            <a:r>
              <a:rPr lang="en-US" dirty="0" smtClean="0"/>
              <a:t>Individual training is $400</a:t>
            </a:r>
          </a:p>
          <a:p>
            <a:pPr lvl="1"/>
            <a:r>
              <a:rPr lang="en-US" dirty="0" smtClean="0"/>
              <a:t>Couple training is $510 </a:t>
            </a:r>
          </a:p>
          <a:p>
            <a:endParaRPr lang="en-US" dirty="0" smtClean="0"/>
          </a:p>
          <a:p>
            <a:r>
              <a:rPr lang="en-US" dirty="0" smtClean="0"/>
              <a:t>Currently, the client </a:t>
            </a:r>
            <a:r>
              <a:rPr lang="en-US" dirty="0"/>
              <a:t>course is available in English and </a:t>
            </a:r>
            <a:r>
              <a:rPr lang="en-US" dirty="0" smtClean="0"/>
              <a:t>Spanish for the in-person format.  We are in the early phases of launching an online Spanish version. </a:t>
            </a:r>
            <a:endParaRPr lang="en-US" dirty="0"/>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4</a:t>
            </a:fld>
            <a:endParaRPr lang="en-US"/>
          </a:p>
        </p:txBody>
      </p:sp>
    </p:spTree>
    <p:extLst>
      <p:ext uri="{BB962C8B-B14F-4D97-AF65-F5344CB8AC3E}">
        <p14:creationId xmlns:p14="http://schemas.microsoft.com/office/powerpoint/2010/main" val="1199107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dirty="0" smtClean="0"/>
              <a:t>our </a:t>
            </a:r>
            <a:r>
              <a:rPr lang="en-US" dirty="0" err="1" smtClean="0"/>
              <a:t>SymptoPro</a:t>
            </a:r>
            <a:r>
              <a:rPr lang="en-US" baseline="30000" dirty="0" err="1" smtClean="0"/>
              <a:t>TM</a:t>
            </a:r>
            <a:r>
              <a:rPr lang="en-US" dirty="0" smtClean="0"/>
              <a:t> Fertility Education </a:t>
            </a:r>
            <a:br>
              <a:rPr lang="en-US" dirty="0" smtClean="0"/>
            </a:br>
            <a:r>
              <a:rPr lang="en-US" dirty="0" smtClean="0"/>
              <a:t>E-Distance Learning Program 	</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50000"/>
                  </a:schemeClr>
                </a:solidFill>
              </a:rPr>
              <a:t>What </a:t>
            </a:r>
            <a:r>
              <a:rPr lang="en-US" dirty="0">
                <a:solidFill>
                  <a:schemeClr val="bg1">
                    <a:lumMod val="50000"/>
                  </a:schemeClr>
                </a:solidFill>
              </a:rPr>
              <a:t>is </a:t>
            </a:r>
            <a:r>
              <a:rPr lang="en-US" dirty="0" err="1">
                <a:solidFill>
                  <a:schemeClr val="bg1">
                    <a:lumMod val="50000"/>
                  </a:schemeClr>
                </a:solidFill>
              </a:rPr>
              <a:t>SymptoPro</a:t>
            </a:r>
            <a:r>
              <a:rPr lang="en-US" baseline="30000" dirty="0" err="1">
                <a:solidFill>
                  <a:schemeClr val="bg1">
                    <a:lumMod val="50000"/>
                  </a:schemeClr>
                </a:solidFill>
              </a:rPr>
              <a:t>TM</a:t>
            </a:r>
            <a:r>
              <a:rPr lang="en-US" baseline="30000" dirty="0">
                <a:solidFill>
                  <a:schemeClr val="bg1">
                    <a:lumMod val="50000"/>
                  </a:schemeClr>
                </a:solidFill>
              </a:rPr>
              <a:t>  </a:t>
            </a:r>
            <a:r>
              <a:rPr lang="en-US" dirty="0">
                <a:solidFill>
                  <a:schemeClr val="bg1">
                    <a:lumMod val="50000"/>
                  </a:schemeClr>
                </a:solidFill>
              </a:rPr>
              <a:t>Fertility Education </a:t>
            </a:r>
            <a:endParaRPr lang="en-US" baseline="30000" dirty="0">
              <a:solidFill>
                <a:schemeClr val="bg1">
                  <a:lumMod val="50000"/>
                </a:schemeClr>
              </a:solidFill>
            </a:endParaRPr>
          </a:p>
          <a:p>
            <a:r>
              <a:rPr lang="en-US" dirty="0" smtClean="0">
                <a:solidFill>
                  <a:schemeClr val="accent6">
                    <a:lumMod val="75000"/>
                  </a:schemeClr>
                </a:solidFill>
              </a:rPr>
              <a:t>How </a:t>
            </a:r>
            <a:r>
              <a:rPr lang="en-US" dirty="0">
                <a:solidFill>
                  <a:schemeClr val="accent6">
                    <a:lumMod val="75000"/>
                  </a:schemeClr>
                </a:solidFill>
              </a:rPr>
              <a:t>content is </a:t>
            </a:r>
            <a:r>
              <a:rPr lang="en-US" dirty="0" smtClean="0">
                <a:solidFill>
                  <a:schemeClr val="accent6">
                    <a:lumMod val="75000"/>
                  </a:schemeClr>
                </a:solidFill>
              </a:rPr>
              <a:t>presented</a:t>
            </a:r>
          </a:p>
          <a:p>
            <a:r>
              <a:rPr lang="en-US" dirty="0" smtClean="0">
                <a:solidFill>
                  <a:schemeClr val="bg1">
                    <a:lumMod val="50000"/>
                  </a:schemeClr>
                </a:solidFill>
              </a:rPr>
              <a:t>How </a:t>
            </a:r>
            <a:r>
              <a:rPr lang="en-US" dirty="0">
                <a:solidFill>
                  <a:schemeClr val="bg1">
                    <a:lumMod val="50000"/>
                  </a:schemeClr>
                </a:solidFill>
              </a:rPr>
              <a:t>tests are </a:t>
            </a:r>
            <a:r>
              <a:rPr lang="en-US" dirty="0" smtClean="0">
                <a:solidFill>
                  <a:schemeClr val="bg1">
                    <a:lumMod val="50000"/>
                  </a:schemeClr>
                </a:solidFill>
              </a:rPr>
              <a:t>administered</a:t>
            </a:r>
          </a:p>
          <a:p>
            <a:r>
              <a:rPr lang="en-US" dirty="0" smtClean="0">
                <a:solidFill>
                  <a:schemeClr val="bg1">
                    <a:lumMod val="50000"/>
                  </a:schemeClr>
                </a:solidFill>
              </a:rPr>
              <a:t>Discussion </a:t>
            </a:r>
            <a:r>
              <a:rPr lang="en-US" dirty="0">
                <a:solidFill>
                  <a:schemeClr val="bg1">
                    <a:lumMod val="50000"/>
                  </a:schemeClr>
                </a:solidFill>
              </a:rPr>
              <a:t>of client autonomy and </a:t>
            </a:r>
            <a:r>
              <a:rPr lang="en-US" dirty="0" smtClean="0">
                <a:solidFill>
                  <a:schemeClr val="bg1">
                    <a:lumMod val="50000"/>
                  </a:schemeClr>
                </a:solidFill>
              </a:rPr>
              <a:t>charting</a:t>
            </a:r>
          </a:p>
          <a:p>
            <a:r>
              <a:rPr lang="en-US" dirty="0" smtClean="0">
                <a:solidFill>
                  <a:schemeClr val="bg1">
                    <a:lumMod val="50000"/>
                  </a:schemeClr>
                </a:solidFill>
              </a:rPr>
              <a:t>Overview </a:t>
            </a:r>
            <a:r>
              <a:rPr lang="en-US" dirty="0">
                <a:solidFill>
                  <a:schemeClr val="bg1">
                    <a:lumMod val="50000"/>
                  </a:schemeClr>
                </a:solidFill>
              </a:rPr>
              <a:t>of our support to </a:t>
            </a:r>
            <a:r>
              <a:rPr lang="en-US" dirty="0" smtClean="0">
                <a:solidFill>
                  <a:schemeClr val="bg1">
                    <a:lumMod val="50000"/>
                  </a:schemeClr>
                </a:solidFill>
              </a:rPr>
              <a:t>clients</a:t>
            </a:r>
          </a:p>
          <a:p>
            <a:r>
              <a:rPr lang="en-US" dirty="0" smtClean="0">
                <a:solidFill>
                  <a:schemeClr val="bg1">
                    <a:lumMod val="50000"/>
                  </a:schemeClr>
                </a:solidFill>
              </a:rPr>
              <a:t>Enrollment </a:t>
            </a:r>
            <a:r>
              <a:rPr lang="en-US" dirty="0">
                <a:solidFill>
                  <a:schemeClr val="bg1">
                    <a:lumMod val="50000"/>
                  </a:schemeClr>
                </a:solidFill>
              </a:rPr>
              <a:t>and </a:t>
            </a:r>
            <a:r>
              <a:rPr lang="en-US" dirty="0" smtClean="0">
                <a:solidFill>
                  <a:schemeClr val="bg1">
                    <a:lumMod val="50000"/>
                  </a:schemeClr>
                </a:solidFill>
              </a:rPr>
              <a:t>fees</a:t>
            </a:r>
          </a:p>
          <a:p>
            <a:r>
              <a:rPr lang="en-US" dirty="0" smtClean="0">
                <a:solidFill>
                  <a:schemeClr val="bg1">
                    <a:lumMod val="50000"/>
                  </a:schemeClr>
                </a:solidFill>
              </a:rPr>
              <a:t>Partnership </a:t>
            </a:r>
            <a:r>
              <a:rPr lang="en-US" dirty="0">
                <a:solidFill>
                  <a:schemeClr val="bg1">
                    <a:lumMod val="50000"/>
                  </a:schemeClr>
                </a:solidFill>
              </a:rPr>
              <a:t>with NWFS </a:t>
            </a:r>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5</a:t>
            </a:fld>
            <a:endParaRPr lang="en-US"/>
          </a:p>
        </p:txBody>
      </p:sp>
    </p:spTree>
    <p:extLst>
      <p:ext uri="{BB962C8B-B14F-4D97-AF65-F5344CB8AC3E}">
        <p14:creationId xmlns:p14="http://schemas.microsoft.com/office/powerpoint/2010/main" val="3790164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Presentation of course content</a:t>
            </a:r>
          </a:p>
        </p:txBody>
      </p:sp>
      <p:sp>
        <p:nvSpPr>
          <p:cNvPr id="7" name="Content Placeholder 6"/>
          <p:cNvSpPr>
            <a:spLocks noGrp="1"/>
          </p:cNvSpPr>
          <p:nvPr>
            <p:ph idx="1"/>
          </p:nvPr>
        </p:nvSpPr>
        <p:spPr/>
        <p:txBody>
          <a:bodyPr>
            <a:normAutofit fontScale="70000" lnSpcReduction="20000"/>
          </a:bodyPr>
          <a:lstStyle/>
          <a:p>
            <a:r>
              <a:rPr lang="en-US" dirty="0"/>
              <a:t>Our interactive, three session client course is available in-person or online. </a:t>
            </a:r>
          </a:p>
          <a:p>
            <a:pPr marL="0" indent="0">
              <a:buNone/>
            </a:pPr>
            <a:endParaRPr lang="en-US" dirty="0"/>
          </a:p>
          <a:p>
            <a:r>
              <a:rPr lang="en-US" dirty="0"/>
              <a:t>In both versions, clients work directly with a certified instructor who reviews the learning activities, quizzes, and conducts a standardized follow-up including chart review. </a:t>
            </a:r>
          </a:p>
          <a:p>
            <a:endParaRPr lang="en-US" dirty="0"/>
          </a:p>
          <a:p>
            <a:r>
              <a:rPr lang="en-US" dirty="0"/>
              <a:t>The instructor continues to work with the client through 6 cycles/months or until the client has reached autonomy and is competent in chart interpretations. </a:t>
            </a:r>
          </a:p>
          <a:p>
            <a:endParaRPr lang="en-US" dirty="0"/>
          </a:p>
          <a:p>
            <a:r>
              <a:rPr lang="en-US" dirty="0"/>
              <a:t>Once a client starts with NWFS, there is no additional charge for ongoing support. Some women have received follow up for their entire reproductive life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6</a:t>
            </a:fld>
            <a:endParaRPr lang="en-US"/>
          </a:p>
        </p:txBody>
      </p:sp>
    </p:spTree>
    <p:extLst>
      <p:ext uri="{BB962C8B-B14F-4D97-AF65-F5344CB8AC3E}">
        <p14:creationId xmlns:p14="http://schemas.microsoft.com/office/powerpoint/2010/main" val="3016098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Sympto</a:t>
            </a:r>
            <a:r>
              <a:rPr lang="en-US" dirty="0" smtClean="0"/>
              <a:t>-Pro Fertility Education E-Distance Learning</a:t>
            </a:r>
            <a:endParaRPr lang="en-US" dirty="0"/>
          </a:p>
        </p:txBody>
      </p:sp>
      <p:sp>
        <p:nvSpPr>
          <p:cNvPr id="7" name="Content Placeholder 6"/>
          <p:cNvSpPr>
            <a:spLocks noGrp="1"/>
          </p:cNvSpPr>
          <p:nvPr>
            <p:ph idx="1"/>
          </p:nvPr>
        </p:nvSpPr>
        <p:spPr/>
        <p:txBody>
          <a:bodyPr>
            <a:normAutofit lnSpcReduction="10000"/>
          </a:bodyPr>
          <a:lstStyle/>
          <a:p>
            <a:pPr marL="0" indent="0">
              <a:buNone/>
            </a:pPr>
            <a:r>
              <a:rPr lang="en-US" dirty="0" smtClean="0"/>
              <a:t>As </a:t>
            </a:r>
            <a:r>
              <a:rPr lang="en-US" dirty="0"/>
              <a:t>an online client, you will receive:</a:t>
            </a:r>
          </a:p>
          <a:p>
            <a:pPr lvl="1"/>
            <a:r>
              <a:rPr lang="en-US" dirty="0"/>
              <a:t>Access to the web course for 4 </a:t>
            </a:r>
            <a:r>
              <a:rPr lang="en-US" dirty="0" smtClean="0"/>
              <a:t>months</a:t>
            </a:r>
            <a:endParaRPr lang="en-US" dirty="0"/>
          </a:p>
          <a:p>
            <a:pPr lvl="1"/>
            <a:r>
              <a:rPr lang="en-US" dirty="0"/>
              <a:t>Assistance from a certified </a:t>
            </a:r>
            <a:r>
              <a:rPr lang="en-US" dirty="0" err="1" smtClean="0"/>
              <a:t>SymptoPro</a:t>
            </a:r>
            <a:r>
              <a:rPr lang="en-US" baseline="30000" dirty="0" err="1" smtClean="0"/>
              <a:t>TM</a:t>
            </a:r>
            <a:r>
              <a:rPr lang="en-US" dirty="0" smtClean="0"/>
              <a:t> </a:t>
            </a:r>
            <a:r>
              <a:rPr lang="en-US" dirty="0"/>
              <a:t>Instructor</a:t>
            </a:r>
          </a:p>
          <a:p>
            <a:pPr lvl="1"/>
            <a:r>
              <a:rPr lang="en-US" dirty="0" smtClean="0"/>
              <a:t>Access </a:t>
            </a:r>
            <a:r>
              <a:rPr lang="en-US" dirty="0"/>
              <a:t>to the </a:t>
            </a:r>
            <a:r>
              <a:rPr lang="en-US" dirty="0" err="1" smtClean="0"/>
              <a:t>SymptoPro</a:t>
            </a:r>
            <a:r>
              <a:rPr lang="en-US" baseline="30000" dirty="0" err="1" smtClean="0"/>
              <a:t>TM</a:t>
            </a:r>
            <a:r>
              <a:rPr lang="en-US" dirty="0" smtClean="0"/>
              <a:t> </a:t>
            </a:r>
            <a:r>
              <a:rPr lang="en-US" dirty="0"/>
              <a:t>charting </a:t>
            </a:r>
            <a:r>
              <a:rPr lang="en-US" dirty="0" smtClean="0"/>
              <a:t>app</a:t>
            </a:r>
            <a:endParaRPr lang="en-US" dirty="0"/>
          </a:p>
          <a:p>
            <a:pPr lvl="1"/>
            <a:r>
              <a:rPr lang="en-US" dirty="0" smtClean="0"/>
              <a:t>A </a:t>
            </a:r>
            <a:r>
              <a:rPr lang="en-US" dirty="0"/>
              <a:t>packet containing:</a:t>
            </a:r>
          </a:p>
          <a:p>
            <a:pPr lvl="2"/>
            <a:r>
              <a:rPr lang="en-US" dirty="0"/>
              <a:t>A Couple’s Guide to Fertility (if paper version was purchased)</a:t>
            </a:r>
          </a:p>
          <a:p>
            <a:pPr lvl="2"/>
            <a:r>
              <a:rPr lang="en-US" dirty="0"/>
              <a:t>Supplemental </a:t>
            </a:r>
            <a:r>
              <a:rPr lang="en-US" dirty="0" smtClean="0"/>
              <a:t>reading</a:t>
            </a:r>
          </a:p>
          <a:p>
            <a:pPr lvl="2"/>
            <a:r>
              <a:rPr lang="en-US" dirty="0" smtClean="0"/>
              <a:t>Digital thermometer</a:t>
            </a:r>
          </a:p>
          <a:p>
            <a:pPr lvl="2"/>
            <a:r>
              <a:rPr lang="en-US" dirty="0" smtClean="0"/>
              <a:t>Paper charts and an activity packet </a:t>
            </a:r>
            <a:endParaRPr lang="en-US" dirty="0"/>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How is the content presented online? </a:t>
            </a:r>
          </a:p>
        </p:txBody>
      </p:sp>
      <p:sp>
        <p:nvSpPr>
          <p:cNvPr id="3" name="Content Placeholder 2"/>
          <p:cNvSpPr>
            <a:spLocks noGrp="1"/>
          </p:cNvSpPr>
          <p:nvPr>
            <p:ph idx="1"/>
          </p:nvPr>
        </p:nvSpPr>
        <p:spPr/>
        <p:txBody>
          <a:bodyPr>
            <a:normAutofit fontScale="92500" lnSpcReduction="20000"/>
          </a:bodyPr>
          <a:lstStyle/>
          <a:p>
            <a:pPr marL="342900" lvl="1" indent="-342900">
              <a:buFont typeface="Arial" pitchFamily="34" charset="0"/>
              <a:buChar char="•"/>
            </a:pPr>
            <a:r>
              <a:rPr lang="en-US" sz="3200" dirty="0" smtClean="0">
                <a:solidFill>
                  <a:srgbClr val="002060"/>
                </a:solidFill>
              </a:rPr>
              <a:t>The course includes three self-paced learning sessions or online modules with </a:t>
            </a:r>
            <a:r>
              <a:rPr lang="en-US" sz="3200" dirty="0">
                <a:solidFill>
                  <a:srgbClr val="002060"/>
                </a:solidFill>
              </a:rPr>
              <a:t>interactive activities embedded throughout</a:t>
            </a:r>
            <a:r>
              <a:rPr lang="en-US" sz="3200" dirty="0" smtClean="0">
                <a:solidFill>
                  <a:srgbClr val="002060"/>
                </a:solidFill>
              </a:rPr>
              <a:t>.</a:t>
            </a:r>
          </a:p>
          <a:p>
            <a:pPr marL="342900" lvl="1" indent="-342900">
              <a:buFont typeface="Arial" pitchFamily="34" charset="0"/>
              <a:buChar char="•"/>
            </a:pPr>
            <a:endParaRPr lang="en-US" sz="3200" dirty="0" smtClean="0">
              <a:solidFill>
                <a:srgbClr val="002060"/>
              </a:solidFill>
            </a:endParaRPr>
          </a:p>
          <a:p>
            <a:pPr marL="342900" lvl="1" indent="-342900">
              <a:buFont typeface="Arial" pitchFamily="34" charset="0"/>
              <a:buChar char="•"/>
            </a:pPr>
            <a:r>
              <a:rPr lang="en-US" sz="3200" dirty="0" smtClean="0">
                <a:solidFill>
                  <a:srgbClr val="002060"/>
                </a:solidFill>
              </a:rPr>
              <a:t>Each session is opened 2 weeks after the completion of the previous session and submission of an end of session follow up form “quiz” for clients to begin at the convenience. </a:t>
            </a:r>
          </a:p>
          <a:p>
            <a:pPr marL="0" lvl="1" indent="0">
              <a:buNone/>
            </a:pPr>
            <a:r>
              <a:rPr lang="en-US" sz="3200" dirty="0" smtClean="0">
                <a:solidFill>
                  <a:srgbClr val="002060"/>
                </a:solidFill>
              </a:rPr>
              <a:t> </a:t>
            </a:r>
          </a:p>
          <a:p>
            <a:pPr marL="342900" lvl="1" indent="-342900">
              <a:buFont typeface="Arial" pitchFamily="34" charset="0"/>
              <a:buChar char="•"/>
            </a:pPr>
            <a:r>
              <a:rPr lang="en-US" sz="3200" dirty="0" smtClean="0">
                <a:solidFill>
                  <a:srgbClr val="002060"/>
                </a:solidFill>
              </a:rPr>
              <a:t>Online cumulative final exam. </a:t>
            </a:r>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8</a:t>
            </a:fld>
            <a:endParaRPr lang="en-US"/>
          </a:p>
        </p:txBody>
      </p:sp>
    </p:spTree>
    <p:extLst>
      <p:ext uri="{BB962C8B-B14F-4D97-AF65-F5344CB8AC3E}">
        <p14:creationId xmlns:p14="http://schemas.microsoft.com/office/powerpoint/2010/main" val="3208940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685800"/>
          </a:xfrm>
        </p:spPr>
        <p:txBody>
          <a:bodyPr>
            <a:noAutofit/>
          </a:bodyPr>
          <a:lstStyle/>
          <a:p>
            <a:r>
              <a:rPr lang="en-US" sz="2400" dirty="0" smtClean="0"/>
              <a:t>Example of the online course sessions:</a:t>
            </a:r>
            <a:endParaRPr lang="en-US" sz="24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1554322"/>
            <a:ext cx="5111750" cy="4236878"/>
          </a:xfrm>
        </p:spPr>
      </p:pic>
      <p:sp>
        <p:nvSpPr>
          <p:cNvPr id="7" name="Text Placeholder 6"/>
          <p:cNvSpPr>
            <a:spLocks noGrp="1"/>
          </p:cNvSpPr>
          <p:nvPr>
            <p:ph type="body" sz="half" idx="2"/>
          </p:nvPr>
        </p:nvSpPr>
        <p:spPr/>
        <p:txBody>
          <a:bodyPr>
            <a:noAutofit/>
          </a:bodyPr>
          <a:lstStyle/>
          <a:p>
            <a:r>
              <a:rPr lang="en-US" sz="2400" dirty="0" smtClean="0"/>
              <a:t>Session One content presented:</a:t>
            </a:r>
          </a:p>
          <a:p>
            <a:pPr marL="342900" indent="-342900">
              <a:buFont typeface="Arial" pitchFamily="34" charset="0"/>
              <a:buChar char="•"/>
            </a:pPr>
            <a:r>
              <a:rPr lang="en-US" sz="2400" dirty="0" smtClean="0"/>
              <a:t>Basic reproductive anatomy and physiology</a:t>
            </a:r>
          </a:p>
          <a:p>
            <a:pPr marL="342900" indent="-342900">
              <a:buFont typeface="Arial" pitchFamily="34" charset="0"/>
              <a:buChar char="•"/>
            </a:pPr>
            <a:r>
              <a:rPr lang="en-US" sz="2400" dirty="0" smtClean="0"/>
              <a:t>The cycle as a whole </a:t>
            </a:r>
          </a:p>
          <a:p>
            <a:pPr marL="342900" indent="-342900">
              <a:buFont typeface="Arial" pitchFamily="34" charset="0"/>
              <a:buChar char="•"/>
            </a:pPr>
            <a:r>
              <a:rPr lang="en-US" sz="2400" dirty="0" smtClean="0"/>
              <a:t>Observing, charting and interpreting temperature, tissue and sensation</a:t>
            </a:r>
            <a:endParaRPr lang="en-US" sz="2400" dirty="0"/>
          </a:p>
        </p:txBody>
      </p:sp>
      <p:sp>
        <p:nvSpPr>
          <p:cNvPr id="4" name="Footer Placeholder 3"/>
          <p:cNvSpPr>
            <a:spLocks noGrp="1"/>
          </p:cNvSpPr>
          <p:nvPr>
            <p:ph type="ftr" sz="quarter" idx="11"/>
          </p:nvPr>
        </p:nvSpPr>
        <p:spPr/>
        <p:txBody>
          <a:bodyPr/>
          <a:lstStyle/>
          <a:p>
            <a:r>
              <a:rPr lang="en-US" smtClean="0"/>
              <a:t>Section Title goes here</a:t>
            </a:r>
            <a:endParaRPr lang="en-US"/>
          </a:p>
        </p:txBody>
      </p:sp>
      <p:sp>
        <p:nvSpPr>
          <p:cNvPr id="5" name="Slide Number Placeholder 4"/>
          <p:cNvSpPr>
            <a:spLocks noGrp="1"/>
          </p:cNvSpPr>
          <p:nvPr>
            <p:ph type="sldNum" sz="quarter" idx="12"/>
          </p:nvPr>
        </p:nvSpPr>
        <p:spPr/>
        <p:txBody>
          <a:bodyPr/>
          <a:lstStyle/>
          <a:p>
            <a:fld id="{61EA0F78-F29E-4054-8DE9-FB732DC6826E}" type="slidenum">
              <a:rPr lang="en-US" smtClean="0"/>
              <a:t>9</a:t>
            </a:fld>
            <a:endParaRPr lang="en-US"/>
          </a:p>
        </p:txBody>
      </p:sp>
      <p:cxnSp>
        <p:nvCxnSpPr>
          <p:cNvPr id="9" name="Straight Arrow Connector 8"/>
          <p:cNvCxnSpPr/>
          <p:nvPr/>
        </p:nvCxnSpPr>
        <p:spPr>
          <a:xfrm flipH="1">
            <a:off x="4648200" y="2438400"/>
            <a:ext cx="609600" cy="685800"/>
          </a:xfrm>
          <a:prstGeom prst="straightConnector1">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06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esentation Title Goes Here&amp;quot;&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2338</Words>
  <Application>Microsoft Office PowerPoint</Application>
  <PresentationFormat>On-screen Show (4:3)</PresentationFormat>
  <Paragraphs>310</Paragraphs>
  <Slides>31</Slides>
  <Notes>16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NFP E-Distance Learning </vt:lpstr>
      <vt:lpstr>Overview of our SymptoProTM Fertility Education  E-Distance Learning Program  </vt:lpstr>
      <vt:lpstr>What is SymptoPro Fertility Education? </vt:lpstr>
      <vt:lpstr>Sympto-ProTM Fertility Education  Instructors and Courses</vt:lpstr>
      <vt:lpstr>Overview of our SymptoProTM Fertility Education  E-Distance Learning Program  </vt:lpstr>
      <vt:lpstr>Presentation of course content</vt:lpstr>
      <vt:lpstr>Sympto-Pro Fertility Education E-Distance Learning</vt:lpstr>
      <vt:lpstr>How is the content presented online? </vt:lpstr>
      <vt:lpstr>Example of the online course sessions:</vt:lpstr>
      <vt:lpstr>How is the content presented online? </vt:lpstr>
      <vt:lpstr>Overview of our SymptoProTM Fertility Education  E-Distance Learning Program  </vt:lpstr>
      <vt:lpstr>How tests and follow up is administered </vt:lpstr>
      <vt:lpstr>Overview of our SymptoProTM Fertility Education  E-Distance Learning Program  </vt:lpstr>
      <vt:lpstr>Client Autonomy and Charting </vt:lpstr>
      <vt:lpstr>Two ways to chart</vt:lpstr>
      <vt:lpstr>Online Charting App: Entering Observations </vt:lpstr>
      <vt:lpstr>Online Charting App: Feedback and Review  </vt:lpstr>
      <vt:lpstr>Online Charting App </vt:lpstr>
      <vt:lpstr>Overview of our SymptoProTM Fertility Education  E-Distance Learning Program  </vt:lpstr>
      <vt:lpstr>Supported offered for Online Clients </vt:lpstr>
      <vt:lpstr>Different client intentions</vt:lpstr>
      <vt:lpstr>Different client intentions</vt:lpstr>
      <vt:lpstr>Alternative assignment in place of charting</vt:lpstr>
      <vt:lpstr>Overview of our SymptoProTM Fertility Education  E-Distance Learning Program  </vt:lpstr>
      <vt:lpstr>Enrollment and Course fees </vt:lpstr>
      <vt:lpstr>Overview of our SymptoProTM Fertility Education  E-Distance Learning Program  </vt:lpstr>
      <vt:lpstr>Partnership Opportunities </vt:lpstr>
      <vt:lpstr>Partnership Opportunities </vt:lpstr>
      <vt:lpstr>A uniquely beneficial partnership  to reinvest into your own program</vt:lpstr>
      <vt:lpstr>Overview of our SymptoProTM Fertility Education  E-Distance Learning Program  </vt:lpstr>
      <vt:lpstr>SymptoProTM Fertility Education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Northwest Family Services</dc:creator>
  <cp:lastModifiedBy>TNotare</cp:lastModifiedBy>
  <cp:revision>46</cp:revision>
  <dcterms:created xsi:type="dcterms:W3CDTF">2010-10-20T16:12:04Z</dcterms:created>
  <dcterms:modified xsi:type="dcterms:W3CDTF">2014-01-15T21:14:53Z</dcterms:modified>
</cp:coreProperties>
</file>