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60" r:id="rId3"/>
    <p:sldMasterId id="2147483972" r:id="rId4"/>
    <p:sldMasterId id="2147483984" r:id="rId5"/>
  </p:sldMasterIdLst>
  <p:notesMasterIdLst>
    <p:notesMasterId r:id="rId35"/>
  </p:notesMasterIdLst>
  <p:sldIdLst>
    <p:sldId id="256" r:id="rId6"/>
    <p:sldId id="257" r:id="rId7"/>
    <p:sldId id="288" r:id="rId8"/>
    <p:sldId id="287" r:id="rId9"/>
    <p:sldId id="260" r:id="rId10"/>
    <p:sldId id="259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5" r:id="rId27"/>
    <p:sldId id="277" r:id="rId28"/>
    <p:sldId id="278" r:id="rId29"/>
    <p:sldId id="279" r:id="rId30"/>
    <p:sldId id="280" r:id="rId31"/>
    <p:sldId id="281" r:id="rId32"/>
    <p:sldId id="282" r:id="rId33"/>
    <p:sldId id="284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C5A"/>
    <a:srgbClr val="4C216D"/>
    <a:srgbClr val="612A8A"/>
    <a:srgbClr val="FFFFB9"/>
    <a:srgbClr val="FFFFAF"/>
    <a:srgbClr val="FFFF99"/>
    <a:srgbClr val="D3CAE0"/>
    <a:srgbClr val="DCD5E7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A97E-2B08-49F5-AE5F-225AD6CB240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360F-7961-4C3E-AE44-3FD95AF4F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1A4E-699C-4FD4-B8F2-F23B48D12124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6FA-DA78-479C-ACD1-3C1BFBA94FC9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B757-40A8-4043-B07D-B63D31320E92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09F6-5A86-4303-BF11-8813679F36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9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FC0-6586-4F32-A54E-CA43BC1304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931F-4448-47AE-A213-16D166B4E0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07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8797-5B66-476B-9F48-49A66C93D1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4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B0E-508B-4526-9A80-BFCC11458F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4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FC3A-0C8D-4A87-BC31-72A067CC2F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59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8414-13BD-4C09-A281-FEC53138FB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3161-046A-4F8E-851A-33D5F57FE0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CC0F-5097-43B1-ADD8-D6F5DF891FE3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9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8AD4-9102-49B9-A52D-E0F9807184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3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FEFE-A10B-46C0-B4E2-E7D88CB150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55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1E0F-5BBF-462A-9DFB-003C5A2E09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8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311E-B077-45DA-875C-C00B9EA320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0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9BD4-0830-44F3-90EE-FBEDD3CCD7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8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7B2E-061F-4B91-BE6F-19F8E2DFB0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37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69FF-FC82-4B14-8736-8AAC8C0C4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8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E14F-2C73-48A4-86DB-37C1D161DB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13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4F1A-AF5D-43CA-AA22-7D521DA863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33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70CE-BD72-4D29-A006-032144537A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C91-9349-4260-94F4-37C9768B7305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8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17D2-7B91-4D94-BA71-7DBB5772A2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6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81B-3E52-4C0D-AE9C-92C69769B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90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B352-3E88-4BC8-8384-0488AE064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08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3879-77CF-497E-AA20-9B288A410D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351-DAA0-4B93-9071-4D6A895A63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22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5A49-A650-4C58-991A-2AE86D48D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75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98BF-6DC1-43FD-9012-1FC1D9AC3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7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864-0284-42D6-B708-1665D58F30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3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F8F9-8B5D-4E88-A274-5D0DE25595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92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5767-E11E-4919-9421-9400C2F3D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5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A6F5-11EB-40A1-AF30-79493101B3CF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1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E12-81C5-410F-BEF5-6BC82F6C7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84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0E1-203D-48C8-BFBA-2823848367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46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D3C5-5A53-4F36-A6C8-7B4CA6E526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44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4B44-6BAE-4EAE-A765-3840652D4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23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4E45-82C9-44EA-9200-740897933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0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7A351-DAA0-4B93-9071-4D6A895A63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59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5A49-A650-4C58-991A-2AE86D48D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98BF-6DC1-43FD-9012-1FC1D9AC3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61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D864-0284-42D6-B708-1665D58F30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18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F8F9-8B5D-4E88-A274-5D0DE25595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0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8DB9-CD99-4170-A378-0441FB12DFB1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23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5767-E11E-4919-9421-9400C2F3D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61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CE12-81C5-410F-BEF5-6BC82F6C7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59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90E1-203D-48C8-BFBA-2823848367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888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D3C5-5A53-4F36-A6C8-7B4CA6E526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0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4B44-6BAE-4EAE-A765-3840652D4C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04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4E45-82C9-44EA-9200-740897933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5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A777-0E9E-4EE9-9764-F735290CA51A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5FCB-2098-48F1-BA16-7B6600410C81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0DAD-5954-491B-B3A1-E857EAEE3AF0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1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96D8-F4A4-45AB-819F-69CF57C396FA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6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58BE-157C-4C53-8351-8ADC89A1BE0E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500C-ACD5-4DE4-807E-3205A4F439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5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B41E-20F3-485E-9AD8-9419B0D5E0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5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B672-7328-4F34-BB58-AD44C5930F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rgbClr val="FFFFB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B672-7328-4F34-BB58-AD44C5930F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   PrepartoEncntrChristinReconcil-NewEvang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8206-AD6B-4481-9F42-F1ED144EB3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sonjenicke.com/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839200" cy="238125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>Initial Preparation </a:t>
            </a:r>
            <a:br>
              <a:rPr lang="en-U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>to Encounter Christ in the </a:t>
            </a:r>
            <a:br>
              <a:rPr lang="en-U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>Sacrament of Penance &amp; Reconciliation </a:t>
            </a:r>
            <a:r>
              <a:rPr lang="en-US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  <a:latin typeface="Times New Roman"/>
                <a:ea typeface="Calibri"/>
                <a:cs typeface="Times New Roman"/>
              </a:rPr>
            </a:br>
            <a:endParaRPr lang="en-US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rgbClr val="3F1C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New Evangelization Perspective</a:t>
            </a:r>
            <a:endParaRPr lang="en-US" dirty="0">
              <a:solidFill>
                <a:srgbClr val="3F1C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364" y="4800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C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atechetical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S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unday  2014,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C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atechist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i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n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-s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F1C5A"/>
                </a:solidFill>
                <a:effectLst>
                  <a:reflection blurRad="12700" stA="28000" endPos="45000" dist="1000" dir="5400000" sy="-100000" algn="bl" rotWithShape="0"/>
                </a:effectLst>
                <a:latin typeface="Copperplate Gothic Bold" panose="020E0705020206020404" pitchFamily="34" charset="0"/>
              </a:rPr>
              <a:t>ervice</a:t>
            </a:r>
          </a:p>
          <a:p>
            <a:pPr algn="r"/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F1C5A"/>
              </a:solidFill>
              <a:effectLst>
                <a:reflection blurRad="12700" stA="28000" endPos="45000" dist="10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Ximena DeBroeck-Preparation to Encounter Christ in Reconciliation-New Evangelization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23765"/>
            <a:ext cx="5943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A Relationship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in Need of Healing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Christ’s miracles during his public ministry were primarily healings that restored people to life in community.</a:t>
            </a:r>
          </a:p>
          <a:p>
            <a:pPr marL="574675" indent="-338138">
              <a:spcAft>
                <a:spcPts val="15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to community				 	   restoration of relationship with God</a:t>
            </a:r>
          </a:p>
          <a:p>
            <a:pPr marL="1150938" indent="-457200">
              <a:spcAft>
                <a:spcPts val="15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Christ’s words and deeds 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anticipate the power of Paschal Mystery	     grace received through sacraments      </a:t>
            </a:r>
          </a:p>
          <a:p>
            <a:pPr marL="1254125" indent="0">
              <a:spcAft>
                <a:spcPts val="1800"/>
              </a:spcAft>
              <a:buClr>
                <a:srgbClr val="7030A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10200" y="3657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2414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A Relationship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in Need of Healing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Christ’s miracles during his public ministry were primarily healings that restored people to life in community.</a:t>
            </a:r>
          </a:p>
          <a:p>
            <a:pPr marL="914400" indent="-457200">
              <a:spcAft>
                <a:spcPts val="15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forgive and                                               reconcile belongs to God.</a:t>
            </a:r>
          </a:p>
          <a:p>
            <a:pPr marL="1608138" indent="-339725">
              <a:spcAft>
                <a:spcPts val="15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 and mercy                                        have primacy                                                     in this sacrament.</a:t>
            </a:r>
          </a:p>
          <a:p>
            <a:pPr marL="1254125" indent="0">
              <a:spcAft>
                <a:spcPts val="1800"/>
              </a:spcAft>
              <a:buClr>
                <a:srgbClr val="7030A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Disposition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to Receive the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239000" cy="3429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800"/>
              </a:spcAft>
              <a:buClr>
                <a:srgbClr val="7030A0"/>
              </a:buClr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sacraments are efficacious signs of grace, instituted by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Christ. . . 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 fruit in those who receive them with the required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dispositions.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Catechism of the Catholic Church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[CCC], no. 1131)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indent="0">
              <a:spcAft>
                <a:spcPts val="1800"/>
              </a:spcAft>
              <a:buClr>
                <a:srgbClr val="7030A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Disposition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to Receive the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4958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sacraments are efficacious signs that effect the grace they signify—because it is CHRIST HIMSELF who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(CCC, nos. 1127-1128).</a:t>
            </a: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fruitfulness of the sacraments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depends on the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disposition of the person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the sacrament (CCC, nos. 1128, 1131).</a:t>
            </a: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Disposition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to Receive the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495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concept of disposition new? Is this a new teaching? NO</a:t>
            </a:r>
          </a:p>
          <a:p>
            <a:pPr marL="457200" indent="-457200" algn="just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Aquinas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who receive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Baptism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adults, the effects vary greatly; some receive greater grace than others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their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disposition.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7030A0"/>
              </a:buClr>
              <a:buNone/>
            </a:pP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Theologiae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Pars Q. 69 art.8)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Disposition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to Receive the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958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in God’s grace, forgiveness, and mercy.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aware of the reality of sin. 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 a conversion of heart. 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willing to cooperate with God’s grace.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Disposition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to Receive the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  <a:buNone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disposition of the penitent is expressed in these actions: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conscience         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from which realization of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woundedness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need for healing, as well as a desire for conversion, follow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Contrition 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Confession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Penance (satisfaction)</a:t>
            </a: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try our best. We are diligent about giving the right preparation, right?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. . . those </a:t>
            </a:r>
            <a:r>
              <a:rPr lang="en-US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whom we have prepared fail to practice the 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. . . Where are they months or years after receiving the sacraments?</a:t>
            </a:r>
            <a:endParaRPr lang="en-US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get discouraged . . . but be </a:t>
            </a:r>
            <a:r>
              <a:rPr lang="en-US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careful!!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not lose sight of the forest because of the </a:t>
            </a: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trees.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  <a:buNone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truly 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essential???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  <a:buNone/>
            </a:pPr>
            <a:r>
              <a:rPr lang="en-US" sz="387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faith formation—including sacraments—  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simply accumulation of information,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but rather                                  </a:t>
            </a:r>
            <a:r>
              <a:rPr lang="en-US" sz="5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                                      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intentional disciples of Christ.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intentional disciple </a:t>
            </a: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Christ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Desires to have </a:t>
            </a:r>
            <a:r>
              <a:rPr lang="en-U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personal relationship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Christ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 formed in one or two school years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Embarks on a </a:t>
            </a:r>
            <a:r>
              <a:rPr lang="en-U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LIFELONG JOURNEY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deepen the relationship with Christ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</a:t>
            </a:r>
            <a:r>
              <a:rPr lang="en-U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desires </a:t>
            </a:r>
            <a:r>
              <a:rPr lang="en-US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RESTORATION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relationship with Christ when sin has occurred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orming an intentional disciple </a:t>
            </a: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. . . 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begins with </a:t>
            </a:r>
            <a:r>
              <a:rPr lang="en-U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hearing the Good News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Evangelization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prior to </a:t>
            </a:r>
            <a:r>
              <a:rPr lang="en-U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catechesis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Proclamation of the </a:t>
            </a:r>
            <a:r>
              <a:rPr lang="en-US" sz="1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kerygma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essential.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story of God’s love and his invitation to a personal relationship with each one of us!!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600"/>
              </a:spcAft>
              <a:buClr>
                <a:srgbClr val="7030A0"/>
              </a:buClr>
              <a:buNone/>
            </a:pP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orming an intentional disciple </a:t>
            </a: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. . . 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 a new fad—it is DIVINE PEDAGOGY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formed his first disciples by inviting them to follow him and revealing God’s love.</a:t>
            </a:r>
          </a:p>
          <a:p>
            <a:pPr lvl="1">
              <a:lnSpc>
                <a:spcPct val="124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Matthew 4:18-19; Mark 1:16-17; Luke 5:27</a:t>
            </a:r>
          </a:p>
          <a:p>
            <a:pPr lvl="1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Matthew 9:9; Mark 2:13-14</a:t>
            </a:r>
          </a:p>
          <a:p>
            <a:pPr lvl="1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1:39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imena.debroeck\AppData\Local\Microsoft\Windows\Temporary Internet Files\Content.Outlook\2B7VIWWY\Forgiving Sin (A Prodigal Daughter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726">
            <a:off x="7010952" y="3811983"/>
            <a:ext cx="1610620" cy="215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34" y="1524000"/>
            <a:ext cx="85344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Aft>
                <a:spcPts val="2400"/>
              </a:spcAft>
              <a:buClr>
                <a:srgbClr val="7030A0"/>
              </a:buClr>
              <a:buNone/>
            </a:pPr>
            <a:r>
              <a:rPr lang="en-US" sz="1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 an intentional disciple </a:t>
            </a:r>
            <a:r>
              <a:rPr lang="en-US" sz="1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Christ…</a:t>
            </a:r>
            <a:endParaRPr lang="en-US" sz="1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4000"/>
              </a:lnSpc>
              <a:spcAft>
                <a:spcPts val="3000"/>
              </a:spcAft>
              <a:buClr>
                <a:srgbClr val="7030A0"/>
              </a:buClr>
              <a:buNone/>
            </a:pPr>
            <a:r>
              <a:rPr lang="en-U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received </a:t>
            </a:r>
            <a:r>
              <a:rPr lang="en-U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intellectually</a:t>
            </a:r>
            <a:endParaRPr lang="en-US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this information will only </a:t>
            </a:r>
          </a:p>
          <a:p>
            <a:pPr mar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to</a:t>
            </a: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mar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open </a:t>
            </a:r>
          </a:p>
          <a:p>
            <a:pPr marL="0" indent="0" algn="ctr">
              <a:lnSpc>
                <a:spcPct val="124000"/>
              </a:lnSpc>
              <a:buClr>
                <a:srgbClr val="7030A0"/>
              </a:buClr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 </a:t>
            </a:r>
            <a:r>
              <a:rPr lang="en-U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ENCOUNTER with GOD</a:t>
            </a:r>
            <a:endParaRPr lang="en-US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3847">
            <a:off x="7018087" y="5208824"/>
            <a:ext cx="2819400" cy="27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4958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ssential catechesis for the Sacrament of Reconciliation . . .      </a:t>
            </a:r>
            <a:r>
              <a:rPr lang="en-US" sz="9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Directory for Catechesis </a:t>
            </a:r>
            <a:r>
              <a:rPr lang="en-U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(NDC), </a:t>
            </a:r>
            <a:r>
              <a:rPr lang="en-US" sz="9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132</a:t>
            </a:r>
            <a:endParaRPr lang="en-US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 of God’s faithful love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 of the existence of sin and the capacity to commit sin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 of God’s power to forgive sin and reconcile the sinner with himself and with the Church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endParaRPr lang="en-US" sz="1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0386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ssential catechesis for the Sacrament of Reconciliation . . .       </a:t>
            </a:r>
            <a:r>
              <a:rPr lang="en-U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NDC, pp. 132-136</a:t>
            </a:r>
            <a:endParaRPr lang="en-US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plan for holiness and salvation of all</a:t>
            </a: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God’s infinity love and mercy</a:t>
            </a: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himself forgives—priest is minister. The priest is bound by the seal of confession (CCC, no. 1467).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ssential catechesis for the Sacrament of Reconciliation . . .      </a:t>
            </a:r>
            <a:r>
              <a:rPr lang="en-U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NDC, pp. 132-136</a:t>
            </a:r>
            <a:endParaRPr lang="en-US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is turning </a:t>
            </a:r>
            <a:r>
              <a:rPr lang="en-US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from God </a:t>
            </a:r>
            <a:r>
              <a:rPr lang="en-U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 loving fully.</a:t>
            </a:r>
            <a:endParaRPr lang="en-US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</a:pPr>
            <a:r>
              <a:rPr lang="en-U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Commandments teach us about loving God and others.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 sins: serious matter, full knowledge, intentional and conscious consent (CCC, no. 1857).</a:t>
            </a:r>
            <a:endParaRPr lang="en-US" sz="8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factors diminish responsibility and culpability for an action (CCC, nos. 1735, 1860). </a:t>
            </a:r>
            <a:endParaRPr lang="en-US" sz="8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Essential Catechesis 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for This Sacrament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n-US" sz="10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ssential catechesis for the Sacrament of Reconciliation . . .      </a:t>
            </a:r>
            <a:r>
              <a:rPr lang="en-US" sz="9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NDC, pp. 132-136</a:t>
            </a:r>
            <a:endParaRPr lang="en-US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Centrality of desire for conversion and importance of disposition</a:t>
            </a:r>
          </a:p>
          <a:p>
            <a:pPr marL="457200" indent="-457200">
              <a:lnSpc>
                <a:spcPct val="124000"/>
              </a:lnSpc>
              <a:spcAft>
                <a:spcPts val="600"/>
              </a:spcAft>
              <a:buClr>
                <a:srgbClr val="7030A0"/>
              </a:buClr>
            </a:pPr>
            <a:r>
              <a:rPr lang="en-U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are healing, reconciliation, and restoration.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symbols, gestures, and prayers</a:t>
            </a:r>
            <a:endParaRPr lang="en-US" sz="8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respectful of each person’s unique circumstances.</a:t>
            </a: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r>
              <a:rPr lang="en-US" sz="1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 parents of young children and adolescents.</a:t>
            </a:r>
            <a:endParaRPr lang="en-US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Reflection for Catechists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n-US" sz="10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18:35-43</a:t>
            </a:r>
          </a:p>
          <a:p>
            <a:pPr lvl="0">
              <a:lnSpc>
                <a:spcPct val="120000"/>
              </a:lnSpc>
              <a:spcAft>
                <a:spcPts val="1200"/>
              </a:spcAft>
              <a:buClr>
                <a:srgbClr val="7030A0"/>
              </a:buClr>
            </a:pPr>
            <a:r>
              <a:rPr lang="en-US" sz="12000" dirty="0" smtClean="0">
                <a:latin typeface="Times New Roman"/>
                <a:ea typeface="Calibri"/>
                <a:cs typeface="Times New Roman"/>
              </a:rPr>
              <a:t>What </a:t>
            </a:r>
            <a:r>
              <a:rPr lang="en-US" sz="12000" dirty="0">
                <a:latin typeface="Times New Roman"/>
                <a:ea typeface="Calibri"/>
                <a:cs typeface="Times New Roman"/>
              </a:rPr>
              <a:t>does this passage say about the blind man’s encounter with Christ?   </a:t>
            </a:r>
            <a:endParaRPr lang="en-US" sz="12000" dirty="0" smtClean="0">
              <a:latin typeface="Times New Roman"/>
              <a:ea typeface="Calibri"/>
              <a:cs typeface="Times New Roman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3F1C5A"/>
              </a:buClr>
            </a:pPr>
            <a:r>
              <a:rPr lang="en-US" sz="12000" dirty="0" smtClean="0">
                <a:latin typeface="Times New Roman"/>
                <a:ea typeface="Calibri"/>
                <a:cs typeface="Times New Roman"/>
              </a:rPr>
              <a:t>What </a:t>
            </a:r>
            <a:r>
              <a:rPr lang="en-US" sz="12000" dirty="0">
                <a:latin typeface="Times New Roman"/>
                <a:ea typeface="Calibri"/>
                <a:cs typeface="Times New Roman"/>
              </a:rPr>
              <a:t>does Jesus ask in verse </a:t>
            </a:r>
            <a:r>
              <a:rPr lang="en-US" sz="12000" dirty="0" smtClean="0">
                <a:latin typeface="Times New Roman"/>
                <a:ea typeface="Calibri"/>
                <a:cs typeface="Times New Roman"/>
              </a:rPr>
              <a:t>41, </a:t>
            </a:r>
            <a:r>
              <a:rPr lang="en-US" sz="12000" dirty="0">
                <a:latin typeface="Times New Roman"/>
                <a:ea typeface="Calibri"/>
                <a:cs typeface="Times New Roman"/>
              </a:rPr>
              <a:t>and what does this tell you about the disposition of the man?  </a:t>
            </a:r>
            <a:endParaRPr lang="en-US" sz="12000" dirty="0" smtClean="0"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Clr>
                <a:srgbClr val="3F1C5A"/>
              </a:buClr>
            </a:pPr>
            <a:r>
              <a:rPr lang="en-US" sz="12000" dirty="0" smtClean="0">
                <a:latin typeface="Times New Roman"/>
                <a:ea typeface="Calibri"/>
                <a:cs typeface="Times New Roman"/>
              </a:rPr>
              <a:t>What </a:t>
            </a:r>
            <a:r>
              <a:rPr lang="en-US" sz="12000" dirty="0">
                <a:latin typeface="Times New Roman"/>
                <a:ea typeface="Calibri"/>
                <a:cs typeface="Times New Roman"/>
              </a:rPr>
              <a:t>else is significant to you in this passage?  </a:t>
            </a:r>
            <a:endParaRPr lang="en-US" sz="12000" dirty="0" smtClean="0">
              <a:latin typeface="Times New Roman"/>
              <a:ea typeface="Calibri"/>
              <a:cs typeface="Times New Roman"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3F1C5A"/>
              </a:buClr>
            </a:pPr>
            <a:r>
              <a:rPr lang="en-US" sz="12000" dirty="0" smtClean="0">
                <a:latin typeface="Times New Roman"/>
                <a:ea typeface="Calibri"/>
                <a:cs typeface="Times New Roman"/>
              </a:rPr>
              <a:t>How </a:t>
            </a:r>
            <a:r>
              <a:rPr lang="en-US" sz="12000" dirty="0">
                <a:latin typeface="Times New Roman"/>
                <a:ea typeface="Calibri"/>
                <a:cs typeface="Times New Roman"/>
              </a:rPr>
              <a:t>can this passage help you prepare others to encounter Christ in the Sacrament of </a:t>
            </a:r>
            <a:r>
              <a:rPr lang="en-US" sz="12000" dirty="0" smtClean="0">
                <a:latin typeface="Times New Roman"/>
                <a:ea typeface="Calibri"/>
                <a:cs typeface="Times New Roman"/>
              </a:rPr>
              <a:t>Reconciliation?</a:t>
            </a: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Reflection for Catechists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>
            <a:normAutofit fontScale="25000" lnSpcReduction="20000"/>
          </a:bodyPr>
          <a:lstStyle/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n-US" sz="9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Catechetical Sunday 2014, 25th </a:t>
            </a:r>
            <a:r>
              <a:rPr lang="en-US" sz="9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 in Ordinary Time, Year </a:t>
            </a:r>
            <a:r>
              <a:rPr lang="en-US" sz="9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0" lvl="0" indent="0" algn="r">
              <a:lnSpc>
                <a:spcPct val="120000"/>
              </a:lnSpc>
              <a:buClr>
                <a:srgbClr val="7030A0"/>
              </a:buClr>
              <a:buNone/>
            </a:pPr>
            <a:r>
              <a:rPr lang="en-US" sz="10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55:6-9; Psalm 145:2-3, 8-9, 17-18;                                          Phil 1:20c-24, 27; Matthew 20:1-16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rgbClr val="3F1C5A"/>
              </a:buClr>
            </a:pP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What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is the central theme of these readings?  </a:t>
            </a:r>
            <a:endParaRPr lang="en-US" sz="10400" dirty="0" smtClean="0">
              <a:latin typeface="Times New Roman"/>
              <a:ea typeface="Calibri"/>
              <a:cs typeface="Times New Roman"/>
            </a:endParaRPr>
          </a:p>
          <a:p>
            <a:pPr marR="0"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3F1C5A"/>
              </a:buClr>
            </a:pP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What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connection do you notice between </a:t>
            </a: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the First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eading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and the Gospel</a:t>
            </a: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marR="0" algn="just">
              <a:lnSpc>
                <a:spcPct val="134000"/>
              </a:lnSpc>
              <a:spcBef>
                <a:spcPts val="0"/>
              </a:spcBef>
              <a:spcAft>
                <a:spcPts val="1000"/>
              </a:spcAft>
              <a:buClr>
                <a:srgbClr val="3F1C5A"/>
              </a:buClr>
            </a:pP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What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advice does Paul give concerning </a:t>
            </a: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conduct,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and how do you think this relates to discipleship?   </a:t>
            </a:r>
            <a:endParaRPr lang="en-US" sz="10400" dirty="0" smtClean="0">
              <a:latin typeface="Times New Roman"/>
              <a:ea typeface="Calibri"/>
              <a:cs typeface="Times New Roman"/>
            </a:endParaRPr>
          </a:p>
          <a:p>
            <a:pPr marR="0" algn="just">
              <a:lnSpc>
                <a:spcPct val="134000"/>
              </a:lnSpc>
              <a:spcBef>
                <a:spcPts val="0"/>
              </a:spcBef>
              <a:buClr>
                <a:srgbClr val="3F1C5A"/>
              </a:buClr>
            </a:pP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How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does the message of the</a:t>
            </a: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 Responsorial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P</a:t>
            </a:r>
            <a:r>
              <a:rPr lang="en-US" sz="10400" dirty="0" smtClean="0">
                <a:latin typeface="Times New Roman"/>
                <a:ea typeface="Calibri"/>
                <a:cs typeface="Times New Roman"/>
              </a:rPr>
              <a:t>salm </a:t>
            </a:r>
            <a:r>
              <a:rPr lang="en-US" sz="10400" dirty="0">
                <a:latin typeface="Times New Roman"/>
                <a:ea typeface="Calibri"/>
                <a:cs typeface="Times New Roman"/>
              </a:rPr>
              <a:t>relate to the encounter with Christ in the Sacrament of Penance and Reconciliation?</a:t>
            </a:r>
          </a:p>
          <a:p>
            <a:pPr marL="0" lvl="0" indent="0">
              <a:lnSpc>
                <a:spcPct val="124000"/>
              </a:lnSpc>
              <a:buClr>
                <a:srgbClr val="612A8A"/>
              </a:buClr>
              <a:buNone/>
            </a:pPr>
            <a:endParaRPr lang="en-US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4000"/>
              </a:lnSpc>
              <a:buClr>
                <a:srgbClr val="7030A0"/>
              </a:buClr>
            </a:pPr>
            <a:endParaRPr lang="en-US" sz="1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200"/>
              </a:spcAft>
              <a:buClr>
                <a:srgbClr val="7030A0"/>
              </a:buClr>
            </a:pP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4000"/>
              </a:lnSpc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800"/>
              </a:spcAft>
              <a:buClr>
                <a:srgbClr val="7030A0"/>
              </a:buClr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3048000" cy="365125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73120"/>
            <a:ext cx="8915400" cy="598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Bibliography</a:t>
            </a:r>
            <a:endParaRPr lang="en-US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Aquinas, Thomas. "Third Part, Question 69. The effects of Baptism." 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New Advent - The Summa </a:t>
            </a:r>
            <a:r>
              <a:rPr lang="en-US" sz="13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Theologica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of St. Thomas Aquinas - 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literally translated by Fathers of the English Dominican Province. 1920 (second and revised edition) - 2008 online edition (by Kevin Knight). http://www.newadvent.org/summa/4069.htm (accessed January 4, 2014).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Catechism of the Catholic Church.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2nd ed. Vatican City: </a:t>
            </a:r>
            <a:r>
              <a:rPr lang="en-US" sz="13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Libreria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Editrice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3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Vaticana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1997.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3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Congregation 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for the Clergy. 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General Directory for Catechesis.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Washington DC: USCCB Publishing, 1998.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Francis, Pope. "Post-Synodal Apostolic Exhortation 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Evangelii </a:t>
            </a:r>
            <a:r>
              <a:rPr lang="en-US" sz="13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Gaudium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[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Joy of the Gospel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]." 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Vatican.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November 24, 2013. http://www.vatican.va/holy_father/francesco/apost_exhortations/documents/papa-francesco_esortazione-ap_20131124_evangelii-gaudium_en.html (accessed January 5, 2014).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USCCB Committee on Education and Committee on Catechesis. 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National Directory for Catechesis.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Washington DC: USCCB Publishing, 2005.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Vatican Council II. "Decree </a:t>
            </a:r>
            <a:r>
              <a:rPr lang="en-US" sz="13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Presbyterorum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300" i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Ordinis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[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Decree on the Ministry and Life of Priests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], promulgated by Pope Paul VI,." 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Vatican.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December 7, 1965. http://www.vatican.va/archive/hist_councils/ii_vatican_council/documents/vat-ii_decree_19651207_presbyterorum-ordinis_en.html (accessed December 22, 2013).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XIII Ordinary General Assembly of the Synod of Bishops. "Final Propositions." </a:t>
            </a:r>
            <a:r>
              <a:rPr lang="en-US" sz="13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Vatican.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October 27, 2012. http://www.vatican.va/news_services/press/sinodo/documents/bollettino_25_xiii-ordinaria-2012/02_inglese/b33_02.html (accessed December 20, 2013</a:t>
            </a:r>
            <a:r>
              <a:rPr lang="en-US" sz="13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).</a:t>
            </a:r>
          </a:p>
          <a:p>
            <a:pPr marL="457200" indent="-457200" algn="ctr">
              <a:lnSpc>
                <a:spcPct val="115000"/>
              </a:lnSpc>
              <a:spcAft>
                <a:spcPts val="200"/>
              </a:spcAft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Art Credit</a:t>
            </a:r>
          </a:p>
          <a:p>
            <a:pPr marL="457200" indent="-457200">
              <a:lnSpc>
                <a:spcPct val="115000"/>
              </a:lnSpc>
              <a:spcAft>
                <a:spcPts val="200"/>
              </a:spcAft>
            </a:pPr>
            <a:r>
              <a:rPr lang="en-US" sz="1300" dirty="0" smtClean="0">
                <a:solidFill>
                  <a:prstClr val="black"/>
                </a:solidFill>
              </a:rPr>
              <a:t>© </a:t>
            </a:r>
            <a:r>
              <a:rPr lang="en-US" sz="1300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Forgiving Sin (A Prodigal Daughter) </a:t>
            </a:r>
            <a:r>
              <a:rPr lang="en-US" sz="13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by  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Jason 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Jenicke</a:t>
            </a:r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@ 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www.jasonjenicke.com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Used with permission.</a:t>
            </a:r>
            <a:endParaRPr lang="en-US" sz="13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200"/>
              </a:spcAft>
            </a:pPr>
            <a:endParaRPr lang="en-US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7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3" y="172098"/>
            <a:ext cx="4930877" cy="6608719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 smtClean="0">
                <a:effectLst/>
                <a:latin typeface="Times New Roman"/>
                <a:ea typeface="Calibri"/>
              </a:rPr>
              <a:t>“The Sacrament of Penance and Reconciliation 	is the privileged place </a:t>
            </a: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to receive God’s mercy and forgiveness</a:t>
            </a:r>
            <a:r>
              <a:rPr lang="en-US" sz="4900" dirty="0" smtClean="0">
                <a:effectLst/>
                <a:latin typeface="Times New Roman"/>
                <a:ea typeface="Calibri"/>
              </a:rPr>
              <a:t>… </a:t>
            </a: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 smtClean="0">
                <a:effectLst/>
                <a:latin typeface="Times New Roman"/>
                <a:ea typeface="Calibri"/>
              </a:rPr>
              <a:t>In this sacrament, </a:t>
            </a: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 smtClean="0">
                <a:effectLst/>
                <a:latin typeface="Times New Roman"/>
                <a:ea typeface="Calibri"/>
              </a:rPr>
              <a:t>all the baptized have </a:t>
            </a: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 smtClean="0">
                <a:effectLst/>
                <a:latin typeface="Times New Roman"/>
                <a:ea typeface="Calibri"/>
              </a:rPr>
              <a:t>a new and </a:t>
            </a: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personal encounter with Jesus Christ</a:t>
            </a:r>
            <a:r>
              <a:rPr lang="en-US" sz="4900" dirty="0" smtClean="0">
                <a:effectLst/>
                <a:latin typeface="Times New Roman"/>
                <a:ea typeface="Calibri"/>
              </a:rPr>
              <a:t>, …”   </a:t>
            </a:r>
            <a:r>
              <a:rPr lang="en-US" sz="4900" dirty="0" smtClean="0">
                <a:effectLst/>
              </a:rPr>
              <a:t> </a:t>
            </a:r>
          </a:p>
          <a:p>
            <a:pPr marL="0" marR="0" indent="0" algn="r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900" dirty="0" smtClean="0">
                <a:effectLst/>
                <a:latin typeface="Times New Roman"/>
                <a:ea typeface="Calibri"/>
                <a:cs typeface="Times New Roman"/>
              </a:rPr>
              <a:t>XIII Ordinary General Assembly of the Synod of Bishops</a:t>
            </a:r>
            <a:r>
              <a:rPr lang="it-IT" sz="2900" b="1" dirty="0" smtClean="0">
                <a:effectLst/>
                <a:latin typeface="Times New Roman"/>
                <a:ea typeface="Calibri"/>
                <a:cs typeface="Times New Roman"/>
              </a:rPr>
              <a:t>,  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00" i="1" dirty="0" smtClean="0">
                <a:effectLst/>
                <a:latin typeface="Times New Roman"/>
                <a:ea typeface="Calibri"/>
                <a:cs typeface="Times New Roman"/>
              </a:rPr>
              <a:t>Final Propositions, </a:t>
            </a:r>
            <a:r>
              <a:rPr lang="it-IT" sz="2900" dirty="0" smtClean="0">
                <a:effectLst/>
                <a:latin typeface="Times New Roman"/>
                <a:ea typeface="Calibri"/>
                <a:cs typeface="Times New Roman"/>
              </a:rPr>
              <a:t>2012, no. 33,</a:t>
            </a:r>
            <a:r>
              <a:rPr lang="it-IT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en-US" sz="20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Ximena DeBroeck-Preparation to Encounter Christ in Reconciliation-New Evangelization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 rot="758923">
            <a:off x="1934497" y="5768512"/>
            <a:ext cx="4009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</a:rPr>
              <a:t>© </a:t>
            </a:r>
            <a:r>
              <a:rPr lang="en-US" sz="1400" b="1" i="1" dirty="0" smtClean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  <a:ea typeface="Calibri"/>
                <a:cs typeface="Times New Roman"/>
              </a:rPr>
              <a:t>Forgiving Sin</a:t>
            </a:r>
            <a:r>
              <a:rPr lang="en-US" sz="1400" b="1" dirty="0" smtClean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  <a:ea typeface="Calibri"/>
                <a:cs typeface="Times New Roman"/>
              </a:rPr>
              <a:t> by  </a:t>
            </a:r>
            <a:r>
              <a:rPr lang="en-US" sz="1400" b="1" dirty="0" smtClean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</a:rPr>
              <a:t>Jason </a:t>
            </a:r>
            <a:r>
              <a:rPr lang="en-US" sz="1400" b="1" dirty="0" err="1" smtClean="0">
                <a:solidFill>
                  <a:prstClr val="white">
                    <a:lumMod val="65000"/>
                  </a:prstClr>
                </a:solidFill>
                <a:latin typeface="Cambria" panose="02040503050406030204" pitchFamily="18" charset="0"/>
              </a:rPr>
              <a:t>Jenicke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imena.debroeck\AppData\Local\Microsoft\Windows\Temporary Internet Files\Content.Outlook\2B7VIWWY\Forgiving Sin (A Prodigal Daughter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1362"/>
            <a:ext cx="4191000" cy="5615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8038"/>
          </a:xfrm>
        </p:spPr>
        <p:txBody>
          <a:bodyPr>
            <a:normAutofit fontScale="90000"/>
          </a:bodyPr>
          <a:lstStyle/>
          <a:p>
            <a:r>
              <a:rPr lang="en-US" sz="3900" b="1" dirty="0" smtClean="0">
                <a:ln>
                  <a:solidFill>
                    <a:srgbClr val="8064A2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Sacrament </a:t>
            </a:r>
            <a:r>
              <a:rPr lang="en-US" sz="3900" b="1" dirty="0">
                <a:ln>
                  <a:solidFill>
                    <a:srgbClr val="8064A2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of Penance &amp; </a:t>
            </a:r>
            <a:r>
              <a:rPr lang="en-US" sz="3900" b="1" dirty="0" smtClean="0">
                <a:ln>
                  <a:solidFill>
                    <a:srgbClr val="8064A2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Reconciliation</a:t>
            </a:r>
            <a:r>
              <a:rPr lang="en-US" sz="4000" b="1" dirty="0" smtClean="0">
                <a:ln>
                  <a:solidFill>
                    <a:srgbClr val="8064A2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Calibri"/>
            </a:endParaRPr>
          </a:p>
          <a:p>
            <a:pPr marL="0" marR="0" indent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marR="0" indent="0" algn="ctr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/>
              <a:ea typeface="Calibri"/>
            </a:endParaRP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…</a:t>
            </a:r>
            <a:r>
              <a:rPr lang="en-US" sz="2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a new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personal encounter with Jesus Christ</a:t>
            </a:r>
            <a:r>
              <a:rPr lang="en-US" dirty="0" smtClean="0">
                <a:latin typeface="Times New Roman"/>
                <a:ea typeface="Calibri"/>
              </a:rPr>
              <a:t>, …”  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96497" y="5654675"/>
            <a:ext cx="4009103" cy="365125"/>
          </a:xfrm>
        </p:spPr>
        <p:txBody>
          <a:bodyPr/>
          <a:lstStyle/>
          <a:p>
            <a:r>
              <a:rPr lang="en-US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© </a:t>
            </a:r>
            <a:r>
              <a:rPr lang="en-US" sz="1400" b="1" i="1" dirty="0" smtClean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Forgiving Sin</a:t>
            </a:r>
            <a:r>
              <a:rPr lang="en-US" sz="1400" b="1" dirty="0" smtClean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> by  </a:t>
            </a:r>
            <a:r>
              <a:rPr lang="en-US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Jason </a:t>
            </a:r>
            <a:r>
              <a:rPr lang="en-US" sz="14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Jenicke</a:t>
            </a:r>
            <a:endParaRPr lang="en-US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Objectives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rgbClr val="6600CC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catechist, and 				     who is responsible for sacramental preparation?</a:t>
            </a:r>
          </a:p>
          <a:p>
            <a:pPr>
              <a:spcAft>
                <a:spcPts val="1800"/>
              </a:spcAft>
              <a:buClr>
                <a:srgbClr val="6600CC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relationship in need of healing</a:t>
            </a:r>
          </a:p>
          <a:p>
            <a:pPr>
              <a:spcAft>
                <a:spcPts val="1800"/>
              </a:spcAft>
              <a:buClr>
                <a:srgbClr val="6600CC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Disposition to receive Penance and Reconciliation</a:t>
            </a:r>
          </a:p>
          <a:p>
            <a:pPr>
              <a:spcAft>
                <a:spcPts val="1800"/>
              </a:spcAft>
              <a:buClr>
                <a:srgbClr val="6600CC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catechesis in preparation to receive Penance and Reconciliation</a:t>
            </a:r>
          </a:p>
          <a:p>
            <a:pPr>
              <a:buClr>
                <a:srgbClr val="6600CC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Sacramental  Preparation</a:t>
            </a:r>
            <a:endParaRPr lang="en-US" sz="4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F1C5A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 fontScale="77500" lnSpcReduction="20000"/>
          </a:bodyPr>
          <a:lstStyle/>
          <a:p>
            <a:pPr marL="236538" indent="0">
              <a:spcAft>
                <a:spcPts val="1800"/>
              </a:spcAft>
              <a:buClr>
                <a:srgbClr val="6600CC"/>
              </a:buClr>
              <a:buNone/>
            </a:pP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a catechist, and 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responsible for sacramental preparation?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Christian community</a:t>
            </a:r>
          </a:p>
          <a:p>
            <a:pPr marL="1828800" lvl="0" indent="-339725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Bishop 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chief catechist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Anyone who teaches the faith to children, youth, or adults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 catechists: volunteer or employed by Church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Clergy</a:t>
            </a:r>
          </a:p>
          <a:p>
            <a:pPr marL="914400" indent="-457200">
              <a:spcAft>
                <a:spcPts val="1800"/>
              </a:spcAft>
              <a:buClr>
                <a:srgbClr val="6600CC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00CC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A Relationship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in Need of Healing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created in the image of the harmonious   and just relationship within the Trinity.</a:t>
            </a:r>
          </a:p>
          <a:p>
            <a:pPr marL="693738" indent="-354013"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disrupted this state of “original justice.”</a:t>
            </a:r>
          </a:p>
          <a:p>
            <a:pPr marL="1371600" indent="-457200"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continuously invites us to return to   a right and just relationship. </a:t>
            </a:r>
          </a:p>
          <a:p>
            <a:pPr marL="2065338" indent="-457200"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never tires of forgiving us;      we are the ones who tire of      seeking his mercy.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Evangelii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Gaudium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3)</a:t>
            </a: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A Relationship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in Need of Healing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created in God’s image and likeness					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1:26-27).</a:t>
            </a:r>
          </a:p>
          <a:p>
            <a:pPr marL="693738" indent="-354013"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is relational/God exists in relationship.</a:t>
            </a:r>
          </a:p>
          <a:p>
            <a:pPr marL="1371600" indent="-457200"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created to be IN relationship with God and with others.</a:t>
            </a:r>
          </a:p>
          <a:p>
            <a:pPr marL="2168525" indent="-339725">
              <a:spcAft>
                <a:spcPts val="1800"/>
              </a:spcAft>
              <a:buClr>
                <a:srgbClr val="7030A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created in the image of the harmonious and just relationship  within the Trinity.</a:t>
            </a: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4">
                <a:lumMod val="40000"/>
                <a:lumOff val="6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87000">
              <a:srgbClr val="FFFFB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marL="236538" algn="l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A Relationship 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F1C5A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pperplate Gothic Bold" panose="020E0705020206020404" pitchFamily="34" charset="0"/>
              </a:rPr>
              <a:t>in Need of Healing</a:t>
            </a:r>
            <a:endParaRPr lang="en-US" dirty="0">
              <a:solidFill>
                <a:srgbClr val="3F1C5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4114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7030A0"/>
              </a:buClr>
            </a:pP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reconciled humanity with God and      restored this just relationship.</a:t>
            </a:r>
          </a:p>
          <a:p>
            <a:pPr marL="574675" indent="-338138">
              <a:spcAft>
                <a:spcPts val="1800"/>
              </a:spcAft>
              <a:buClr>
                <a:srgbClr val="7030A0"/>
              </a:buClr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is the first act of reconciliation.</a:t>
            </a:r>
          </a:p>
          <a:p>
            <a:pPr marL="1150938" indent="-457200">
              <a:spcAft>
                <a:spcPts val="1800"/>
              </a:spcAft>
              <a:buClr>
                <a:srgbClr val="7030A0"/>
              </a:buClr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reconciled us to the Father,            made us partakers in his divine nature.          </a:t>
            </a:r>
          </a:p>
          <a:p>
            <a:pPr marL="1711325" indent="-457200">
              <a:spcAft>
                <a:spcPts val="1800"/>
              </a:spcAft>
              <a:buClr>
                <a:srgbClr val="7030A0"/>
              </a:buClr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7030A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Ximena DeBroeck-Preparation to Encounter Christ in Reconciliation-New Evangelization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itial Preparation &amp;#x0D;&amp;#x0A;to Encounter Christ in the &amp;#x0D;&amp;#x0A;Sacrament of Penance &amp;amp; Reconciliation &amp;#x0D;&amp;#x0A;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5 - &amp;quot;Objectives&amp;quot;&quot;/&gt;&lt;property id=&quot;20307&quot; value=&quot;260&quot;/&gt;&lt;/object&gt;&lt;object type=&quot;3&quot; unique_id=&quot;10007&quot;&gt;&lt;property id=&quot;20148&quot; value=&quot;5&quot;/&gt;&lt;property id=&quot;20300&quot; value=&quot;Slide 6 - &amp;quot;Sacramental  Preparation&amp;quot;&quot;/&gt;&lt;property id=&quot;20307&quot; value=&quot;259&quot;/&gt;&lt;/object&gt;&lt;object type=&quot;3&quot; unique_id=&quot;10008&quot;&gt;&lt;property id=&quot;20148&quot; value=&quot;5&quot;/&gt;&lt;property id=&quot;20300&quot; value=&quot;Slide 7 - &amp;quot;A Relationship &amp;#x0D;&amp;#x0A;in Need of Healing&amp;quot;&quot;/&gt;&lt;property id=&quot;20307&quot; value=&quot;261&quot;/&gt;&lt;/object&gt;&lt;object type=&quot;3&quot; unique_id=&quot;10009&quot;&gt;&lt;property id=&quot;20148&quot; value=&quot;5&quot;/&gt;&lt;property id=&quot;20300&quot; value=&quot;Slide 8 - &amp;quot;A Relationship &amp;#x0D;&amp;#x0A;in Need of Healing&amp;quot;&quot;/&gt;&lt;property id=&quot;20307&quot; value=&quot;262&quot;/&gt;&lt;/object&gt;&lt;object type=&quot;3&quot; unique_id=&quot;10010&quot;&gt;&lt;property id=&quot;20148&quot; value=&quot;5&quot;/&gt;&lt;property id=&quot;20300&quot; value=&quot;Slide 9 - &amp;quot;A Relationship &amp;#x0D;&amp;#x0A;in Need of Healing&amp;quot;&quot;/&gt;&lt;property id=&quot;20307&quot; value=&quot;264&quot;/&gt;&lt;/object&gt;&lt;object type=&quot;3&quot; unique_id=&quot;10011&quot;&gt;&lt;property id=&quot;20148&quot; value=&quot;5&quot;/&gt;&lt;property id=&quot;20300&quot; value=&quot;Slide 10 - &amp;quot;A Relationship &amp;#x0D;&amp;#x0A;in Need of Healing&amp;quot;&quot;/&gt;&lt;property id=&quot;20307&quot; value=&quot;263&quot;/&gt;&lt;/object&gt;&lt;object type=&quot;3&quot; unique_id=&quot;10012&quot;&gt;&lt;property id=&quot;20148&quot; value=&quot;5&quot;/&gt;&lt;property id=&quot;20300&quot; value=&quot;Slide 11 - &amp;quot;A Relationship &amp;#x0D;&amp;#x0A;in Need of Healing&amp;quot;&quot;/&gt;&lt;property id=&quot;20307&quot; value=&quot;265&quot;/&gt;&lt;/object&gt;&lt;object type=&quot;3&quot; unique_id=&quot;10013&quot;&gt;&lt;property id=&quot;20148&quot; value=&quot;5&quot;/&gt;&lt;property id=&quot;20300&quot; value=&quot;Slide 12 - &amp;quot;Disposition &amp;#x0D;&amp;#x0A;to Receive the Sacrament&amp;quot;&quot;/&gt;&lt;property id=&quot;20307&quot; value=&quot;266&quot;/&gt;&lt;/object&gt;&lt;object type=&quot;3&quot; unique_id=&quot;10014&quot;&gt;&lt;property id=&quot;20148&quot; value=&quot;5&quot;/&gt;&lt;property id=&quot;20300&quot; value=&quot;Slide 13 - &amp;quot;Disposition &amp;#x0D;&amp;#x0A;to Receive the Sacrament&amp;quot;&quot;/&gt;&lt;property id=&quot;20307&quot; value=&quot;267&quot;/&gt;&lt;/object&gt;&lt;object type=&quot;3&quot; unique_id=&quot;10015&quot;&gt;&lt;property id=&quot;20148&quot; value=&quot;5&quot;/&gt;&lt;property id=&quot;20300&quot; value=&quot;Slide 14 - &amp;quot;Disposition &amp;#x0D;&amp;#x0A;to Receive the Sacrament&amp;quot;&quot;/&gt;&lt;property id=&quot;20307&quot; value=&quot;268&quot;/&gt;&lt;/object&gt;&lt;object type=&quot;3&quot; unique_id=&quot;10016&quot;&gt;&lt;property id=&quot;20148&quot; value=&quot;5&quot;/&gt;&lt;property id=&quot;20300&quot; value=&quot;Slide 15 - &amp;quot;Disposition &amp;#x0D;&amp;#x0A;to Receive the Sacrament&amp;quot;&quot;/&gt;&lt;property id=&quot;20307&quot; value=&quot;269&quot;/&gt;&lt;/object&gt;&lt;object type=&quot;3&quot; unique_id=&quot;10017&quot;&gt;&lt;property id=&quot;20148&quot; value=&quot;5&quot;/&gt;&lt;property id=&quot;20300&quot; value=&quot;Slide 16 - &amp;quot;Disposition &amp;#x0D;&amp;#x0A;to Receive the Sacrament&amp;quot;&quot;/&gt;&lt;property id=&quot;20307&quot; value=&quot;270&quot;/&gt;&lt;/object&gt;&lt;object type=&quot;3&quot; unique_id=&quot;10018&quot;&gt;&lt;property id=&quot;20148&quot; value=&quot;5&quot;/&gt;&lt;property id=&quot;20300&quot; value=&quot;Slide 17 - &amp;quot;Essential Catechesis  &amp;#x0D;&amp;#x0A;for This Sacrament&amp;quot;&quot;/&gt;&lt;property id=&quot;20307&quot; value=&quot;271&quot;/&gt;&lt;/object&gt;&lt;object type=&quot;3&quot; unique_id=&quot;10019&quot;&gt;&lt;property id=&quot;20148&quot; value=&quot;5&quot;/&gt;&lt;property id=&quot;20300&quot; value=&quot;Slide 18 - &amp;quot;Essential Catechesis  &amp;#x0D;&amp;#x0A;for This Sacrament&amp;quot;&quot;/&gt;&lt;property id=&quot;20307&quot; value=&quot;272&quot;/&gt;&lt;/object&gt;&lt;object type=&quot;3&quot; unique_id=&quot;10020&quot;&gt;&lt;property id=&quot;20148&quot; value=&quot;5&quot;/&gt;&lt;property id=&quot;20300&quot; value=&quot;Slide 19 - &amp;quot;Essential Catechesis  &amp;#x0D;&amp;#x0A;for This Sacrament&amp;quot;&quot;/&gt;&lt;property id=&quot;20307&quot; value=&quot;273&quot;/&gt;&lt;/object&gt;&lt;object type=&quot;3&quot; unique_id=&quot;10021&quot;&gt;&lt;property id=&quot;20148&quot; value=&quot;5&quot;/&gt;&lt;property id=&quot;20300&quot; value=&quot;Slide 20 - &amp;quot;Essential Catechesis  &amp;#x0D;&amp;#x0A;for This Sacrament&amp;quot;&quot;/&gt;&lt;property id=&quot;20307&quot; value=&quot;274&quot;/&gt;&lt;/object&gt;&lt;object type=&quot;3&quot; unique_id=&quot;10022&quot;&gt;&lt;property id=&quot;20148&quot; value=&quot;5&quot;/&gt;&lt;property id=&quot;20300&quot; value=&quot;Slide 21 - &amp;quot;Essential Catechesis  &amp;#x0D;&amp;#x0A;for This Sacrament&amp;quot;&quot;/&gt;&lt;property id=&quot;20307&quot; value=&quot;275&quot;/&gt;&lt;/object&gt;&lt;object type=&quot;3&quot; unique_id=&quot;10024&quot;&gt;&lt;property id=&quot;20148&quot; value=&quot;5&quot;/&gt;&lt;property id=&quot;20300&quot; value=&quot;Slide 23 - &amp;quot;Essential Catechesis  &amp;#x0D;&amp;#x0A;for This Sacrament&amp;quot;&quot;/&gt;&lt;property id=&quot;20307&quot; value=&quot;277&quot;/&gt;&lt;/object&gt;&lt;object type=&quot;3&quot; unique_id=&quot;10025&quot;&gt;&lt;property id=&quot;20148&quot; value=&quot;5&quot;/&gt;&lt;property id=&quot;20300&quot; value=&quot;Slide 24 - &amp;quot;Essential Catechesis  &amp;#x0D;&amp;#x0A;for This Sacrament&amp;quot;&quot;/&gt;&lt;property id=&quot;20307&quot; value=&quot;278&quot;/&gt;&lt;/object&gt;&lt;object type=&quot;3&quot; unique_id=&quot;10026&quot;&gt;&lt;property id=&quot;20148&quot; value=&quot;5&quot;/&gt;&lt;property id=&quot;20300&quot; value=&quot;Slide 25 - &amp;quot;Essential Catechesis  &amp;#x0D;&amp;#x0A;for This Sacrament&amp;quot;&quot;/&gt;&lt;property id=&quot;20307&quot; value=&quot;279&quot;/&gt;&lt;/object&gt;&lt;object type=&quot;3&quot; unique_id=&quot;10027&quot;&gt;&lt;property id=&quot;20148&quot; value=&quot;5&quot;/&gt;&lt;property id=&quot;20300&quot; value=&quot;Slide 26 - &amp;quot;Essential Catechesis  &amp;#x0D;&amp;#x0A;for This Sacrament&amp;quot;&quot;/&gt;&lt;property id=&quot;20307&quot; value=&quot;280&quot;/&gt;&lt;/object&gt;&lt;object type=&quot;3&quot; unique_id=&quot;10028&quot;&gt;&lt;property id=&quot;20148&quot; value=&quot;5&quot;/&gt;&lt;property id=&quot;20300&quot; value=&quot;Slide 27 - &amp;quot;Reflection for Catechists&amp;quot;&quot;/&gt;&lt;property id=&quot;20307&quot; value=&quot;281&quot;/&gt;&lt;/object&gt;&lt;object type=&quot;3&quot; unique_id=&quot;10029&quot;&gt;&lt;property id=&quot;20148&quot; value=&quot;5&quot;/&gt;&lt;property id=&quot;20300&quot; value=&quot;Slide 28 - &amp;quot;Reflection for Catechists&amp;quot;&quot;/&gt;&lt;property id=&quot;20307&quot; value=&quot;282&quot;/&gt;&lt;/object&gt;&lt;object type=&quot;3&quot; unique_id=&quot;10147&quot;&gt;&lt;property id=&quot;20148&quot; value=&quot;5&quot;/&gt;&lt;property id=&quot;20300&quot; value=&quot;Slide 29&quot;/&gt;&lt;property id=&quot;20307&quot; value=&quot;284&quot;/&gt;&lt;/object&gt;&lt;object type=&quot;3&quot; unique_id=&quot;10332&quot;&gt;&lt;property id=&quot;20148&quot; value=&quot;5&quot;/&gt;&lt;property id=&quot;20300&quot; value=&quot;Slide 22 - &amp;quot;Essential Catechesis  &amp;#x0D;&amp;#x0A;for this Sacrament&amp;quot;&quot;/&gt;&lt;property id=&quot;20307&quot; value=&quot;285&quot;/&gt;&lt;/object&gt;&lt;object type=&quot;3&quot; unique_id=&quot;10484&quot;&gt;&lt;property id=&quot;20148&quot; value=&quot;5&quot;/&gt;&lt;property id=&quot;20300&quot; value=&quot;Slide 3&quot;/&gt;&lt;property id=&quot;20307&quot; value=&quot;288&quot;/&gt;&lt;/object&gt;&lt;object type=&quot;3&quot; unique_id=&quot;10485&quot;&gt;&lt;property id=&quot;20148&quot; value=&quot;5&quot;/&gt;&lt;property id=&quot;20300&quot; value=&quot;Slide 4 - &amp;quot;The Sacrament of Penance &amp;amp; Reconciliation…&amp;quot;&quot;/&gt;&lt;property id=&quot;20307&quot; value=&quot;287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</TotalTime>
  <Words>1608</Words>
  <Application>Microsoft Office PowerPoint</Application>
  <PresentationFormat>On-screen Show (4:3)</PresentationFormat>
  <Paragraphs>242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Initial Preparation  to Encounter Christ in the  Sacrament of Penance &amp; Reconciliation  </vt:lpstr>
      <vt:lpstr>PowerPoint Presentation</vt:lpstr>
      <vt:lpstr>PowerPoint Presentation</vt:lpstr>
      <vt:lpstr>The Sacrament of Penance &amp; Reconciliation…</vt:lpstr>
      <vt:lpstr>Objectives</vt:lpstr>
      <vt:lpstr>Sacramental  Preparation</vt:lpstr>
      <vt:lpstr>A Relationship  in Need of Healing</vt:lpstr>
      <vt:lpstr>A Relationship  in Need of Healing</vt:lpstr>
      <vt:lpstr>A Relationship  in Need of Healing</vt:lpstr>
      <vt:lpstr>A Relationship  in Need of Healing</vt:lpstr>
      <vt:lpstr>A Relationship  in Need of Healing</vt:lpstr>
      <vt:lpstr>Disposition  to Receive the Sacrament</vt:lpstr>
      <vt:lpstr>Disposition  to Receive the Sacrament</vt:lpstr>
      <vt:lpstr>Disposition  to Receive the Sacrament</vt:lpstr>
      <vt:lpstr>Disposition  to Receive the Sacrament</vt:lpstr>
      <vt:lpstr>Disposition  to Receive the Sacrament</vt:lpstr>
      <vt:lpstr>Essential Catechesis   for This Sacrament</vt:lpstr>
      <vt:lpstr>Essential Catechesis   for This Sacrament</vt:lpstr>
      <vt:lpstr>Essential Catechesis   for This Sacrament</vt:lpstr>
      <vt:lpstr>Essential Catechesis   for This Sacrament</vt:lpstr>
      <vt:lpstr>Essential Catechesis   for This Sacrament</vt:lpstr>
      <vt:lpstr>Essential Catechesis   for this Sacrament</vt:lpstr>
      <vt:lpstr>Essential Catechesis   for This Sacrament</vt:lpstr>
      <vt:lpstr>Essential Catechesis   for This Sacrament</vt:lpstr>
      <vt:lpstr>Essential Catechesis   for This Sacrament</vt:lpstr>
      <vt:lpstr>Essential Catechesis   for This Sacrament</vt:lpstr>
      <vt:lpstr>Reflection for Catechists</vt:lpstr>
      <vt:lpstr>Reflection for Catechists</vt:lpstr>
      <vt:lpstr>PowerPoint Presentation</vt:lpstr>
    </vt:vector>
  </TitlesOfParts>
  <Company>AOB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ximena.debroeck</dc:creator>
  <cp:lastModifiedBy>Jennifer Beckmann</cp:lastModifiedBy>
  <cp:revision>116</cp:revision>
  <dcterms:created xsi:type="dcterms:W3CDTF">2014-04-13T03:21:52Z</dcterms:created>
  <dcterms:modified xsi:type="dcterms:W3CDTF">2014-05-05T19:00:33Z</dcterms:modified>
</cp:coreProperties>
</file>